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318" r:id="rId2"/>
    <p:sldId id="319" r:id="rId3"/>
    <p:sldId id="320" r:id="rId4"/>
    <p:sldId id="330" r:id="rId5"/>
    <p:sldId id="334" r:id="rId6"/>
    <p:sldId id="335" r:id="rId7"/>
    <p:sldId id="336" r:id="rId8"/>
    <p:sldId id="337" r:id="rId9"/>
    <p:sldId id="338" r:id="rId10"/>
    <p:sldId id="333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16" r:id="rId19"/>
    <p:sldId id="321" r:id="rId20"/>
    <p:sldId id="268" r:id="rId21"/>
    <p:sldId id="314" r:id="rId22"/>
    <p:sldId id="315" r:id="rId23"/>
    <p:sldId id="322" r:id="rId24"/>
    <p:sldId id="323" r:id="rId25"/>
    <p:sldId id="324" r:id="rId26"/>
    <p:sldId id="325" r:id="rId27"/>
    <p:sldId id="326" r:id="rId28"/>
    <p:sldId id="305" r:id="rId29"/>
    <p:sldId id="307" r:id="rId30"/>
    <p:sldId id="308" r:id="rId31"/>
    <p:sldId id="306" r:id="rId32"/>
    <p:sldId id="346" r:id="rId33"/>
    <p:sldId id="27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CFFCC"/>
    <a:srgbClr val="CCCCFF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2" autoAdjust="0"/>
    <p:restoredTop sz="88612" autoAdjust="0"/>
  </p:normalViewPr>
  <p:slideViewPr>
    <p:cSldViewPr>
      <p:cViewPr>
        <p:scale>
          <a:sx n="72" d="100"/>
          <a:sy n="72" d="100"/>
        </p:scale>
        <p:origin x="-1230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C22B0E-FB20-4A6F-B2E7-1F18935A393B}" type="doc">
      <dgm:prSet loTypeId="urn:microsoft.com/office/officeart/2005/8/layout/b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ABFC708-7A12-4A32-A272-C571858EB24E}">
      <dgm:prSet custT="1"/>
      <dgm:spPr/>
      <dgm:t>
        <a:bodyPr/>
        <a:lstStyle/>
        <a:p>
          <a:pPr rtl="0"/>
          <a:r>
            <a:rPr lang="ru-RU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Морфологически бактерии различаются по следующим признакам: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EE70EE-CC42-4B10-8416-87213B22C162}" type="parTrans" cxnId="{2C07022E-3A63-49AA-B7FC-1310C2A69121}">
      <dgm:prSet/>
      <dgm:spPr/>
      <dgm:t>
        <a:bodyPr/>
        <a:lstStyle/>
        <a:p>
          <a:endParaRPr lang="ru-RU"/>
        </a:p>
      </dgm:t>
    </dgm:pt>
    <dgm:pt modelId="{6F89E451-F560-43D0-89CA-11D7BC2DC2C1}" type="sibTrans" cxnId="{2C07022E-3A63-49AA-B7FC-1310C2A69121}">
      <dgm:prSet custT="1"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B154E4-E005-419C-9285-377DC35C937C}">
      <dgm:prSet custT="1"/>
      <dgm:spPr/>
      <dgm:t>
        <a:bodyPr/>
        <a:lstStyle/>
        <a:p>
          <a:pPr rtl="0"/>
          <a:r>
            <a:rPr lang="ru-RU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а) форме; 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EBC1BF-753C-4910-A5B7-462D066226F8}" type="parTrans" cxnId="{F004AF81-DF32-4FC6-BBB9-A32EC143D873}">
      <dgm:prSet/>
      <dgm:spPr/>
      <dgm:t>
        <a:bodyPr/>
        <a:lstStyle/>
        <a:p>
          <a:endParaRPr lang="ru-RU"/>
        </a:p>
      </dgm:t>
    </dgm:pt>
    <dgm:pt modelId="{BFDE79D5-9C4A-4688-9599-EB7F82077599}" type="sibTrans" cxnId="{F004AF81-DF32-4FC6-BBB9-A32EC143D873}">
      <dgm:prSet custT="1"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23BDAA-DFAA-4524-B706-C6AD8B55DF50}">
      <dgm:prSet custT="1"/>
      <dgm:spPr/>
      <dgm:t>
        <a:bodyPr/>
        <a:lstStyle/>
        <a:p>
          <a:pPr rtl="0"/>
          <a:r>
            <a:rPr lang="ru-RU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б) величине; 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69359A-9417-495D-A215-14D053ECCD2B}" type="parTrans" cxnId="{8A50C414-405B-4B23-BC7E-1D4A08C303B2}">
      <dgm:prSet/>
      <dgm:spPr/>
      <dgm:t>
        <a:bodyPr/>
        <a:lstStyle/>
        <a:p>
          <a:endParaRPr lang="ru-RU"/>
        </a:p>
      </dgm:t>
    </dgm:pt>
    <dgm:pt modelId="{BD6FC209-BDF2-4B9A-A1C8-AB5E88EB0395}" type="sibTrans" cxnId="{8A50C414-405B-4B23-BC7E-1D4A08C303B2}">
      <dgm:prSet custT="1"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4BDC6-9D53-4049-9756-3159653D76BE}">
      <dgm:prSet custT="1"/>
      <dgm:spPr/>
      <dgm:t>
        <a:bodyPr/>
        <a:lstStyle/>
        <a:p>
          <a:pPr rtl="0"/>
          <a:r>
            <a:rPr lang="ru-RU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в) взаимному расположению клеток; 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8EA43D-0E22-416C-920B-7BB0C579DE51}" type="parTrans" cxnId="{7ED9B857-A262-4F82-8D47-7F43729091EA}">
      <dgm:prSet/>
      <dgm:spPr/>
      <dgm:t>
        <a:bodyPr/>
        <a:lstStyle/>
        <a:p>
          <a:endParaRPr lang="ru-RU"/>
        </a:p>
      </dgm:t>
    </dgm:pt>
    <dgm:pt modelId="{FAB01BC1-F074-42C2-8BC1-5EB8F592D754}" type="sibTrans" cxnId="{7ED9B857-A262-4F82-8D47-7F43729091EA}">
      <dgm:prSet custT="1"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1BF4AC-2AF6-4DF2-8A6B-35C18DFC0093}">
      <dgm:prSet custT="1"/>
      <dgm:spPr/>
      <dgm:t>
        <a:bodyPr/>
        <a:lstStyle/>
        <a:p>
          <a:pPr rtl="0"/>
          <a:r>
            <a:rPr lang="ru-RU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г) по наличию или отсутствию жгутиков и капсул; 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6913A0-726E-456A-ACD8-80FC8232F137}" type="parTrans" cxnId="{EB8200FF-3CC1-453C-92CA-38D815271002}">
      <dgm:prSet/>
      <dgm:spPr/>
      <dgm:t>
        <a:bodyPr/>
        <a:lstStyle/>
        <a:p>
          <a:endParaRPr lang="ru-RU"/>
        </a:p>
      </dgm:t>
    </dgm:pt>
    <dgm:pt modelId="{D34177B4-8FA4-471F-B9CB-C8DA4421D6F2}" type="sibTrans" cxnId="{EB8200FF-3CC1-453C-92CA-38D815271002}">
      <dgm:prSet custT="1"/>
      <dgm:spPr/>
      <dgm:t>
        <a:bodyPr/>
        <a:lstStyle/>
        <a:p>
          <a:endParaRPr lang="ru-RU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69D522-4C17-4FA1-A880-8E1D8423C993}">
      <dgm:prSet custT="1"/>
      <dgm:spPr/>
      <dgm:t>
        <a:bodyPr/>
        <a:lstStyle/>
        <a:p>
          <a:pPr rtl="0"/>
          <a:r>
            <a:rPr lang="ru-RU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д) по способности к спорообразованию и т. д.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8E3567-2608-4F32-AAE6-4837CB4618F8}" type="parTrans" cxnId="{E485A73F-BF87-4469-994C-A31308CF0DDE}">
      <dgm:prSet/>
      <dgm:spPr/>
      <dgm:t>
        <a:bodyPr/>
        <a:lstStyle/>
        <a:p>
          <a:endParaRPr lang="ru-RU"/>
        </a:p>
      </dgm:t>
    </dgm:pt>
    <dgm:pt modelId="{1ECED4EE-927E-4D9B-B2D8-B2685D7F66AD}" type="sibTrans" cxnId="{E485A73F-BF87-4469-994C-A31308CF0DDE}">
      <dgm:prSet/>
      <dgm:spPr/>
      <dgm:t>
        <a:bodyPr/>
        <a:lstStyle/>
        <a:p>
          <a:endParaRPr lang="ru-RU"/>
        </a:p>
      </dgm:t>
    </dgm:pt>
    <dgm:pt modelId="{E7131201-7520-48E7-83E0-04B14851CF3C}" type="pres">
      <dgm:prSet presAssocID="{37C22B0E-FB20-4A6F-B2E7-1F18935A39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DA71B2-9030-4548-A62C-DB4A59F9019B}" type="pres">
      <dgm:prSet presAssocID="{5ABFC708-7A12-4A32-A272-C571858EB24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34493F-ED4C-4278-ACA5-F0AD508A1162}" type="pres">
      <dgm:prSet presAssocID="{6F89E451-F560-43D0-89CA-11D7BC2DC2C1}" presName="sibTrans" presStyleLbl="sibTrans1D1" presStyleIdx="0" presStyleCnt="5"/>
      <dgm:spPr/>
      <dgm:t>
        <a:bodyPr/>
        <a:lstStyle/>
        <a:p>
          <a:endParaRPr lang="ru-RU"/>
        </a:p>
      </dgm:t>
    </dgm:pt>
    <dgm:pt modelId="{865AD79A-38DD-42B0-99A2-A487B97E267F}" type="pres">
      <dgm:prSet presAssocID="{6F89E451-F560-43D0-89CA-11D7BC2DC2C1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258A6CFB-6F48-4646-8C30-4AE1354555D3}" type="pres">
      <dgm:prSet presAssocID="{07B154E4-E005-419C-9285-377DC35C937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C67B5D-BA1A-4321-824E-6230782DE8EE}" type="pres">
      <dgm:prSet presAssocID="{BFDE79D5-9C4A-4688-9599-EB7F82077599}" presName="sibTrans" presStyleLbl="sibTrans1D1" presStyleIdx="1" presStyleCnt="5"/>
      <dgm:spPr/>
      <dgm:t>
        <a:bodyPr/>
        <a:lstStyle/>
        <a:p>
          <a:endParaRPr lang="ru-RU"/>
        </a:p>
      </dgm:t>
    </dgm:pt>
    <dgm:pt modelId="{F9B148FD-1C9B-4E20-B750-AC0E9E2EA205}" type="pres">
      <dgm:prSet presAssocID="{BFDE79D5-9C4A-4688-9599-EB7F82077599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D1D64A37-E0E1-478E-8A20-DD6D3C6ADBCF}" type="pres">
      <dgm:prSet presAssocID="{8823BDAA-DFAA-4524-B706-C6AD8B55DF5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D9BCB1-44E8-49BE-ABF8-8B3418A1CAA6}" type="pres">
      <dgm:prSet presAssocID="{BD6FC209-BDF2-4B9A-A1C8-AB5E88EB0395}" presName="sibTrans" presStyleLbl="sibTrans1D1" presStyleIdx="2" presStyleCnt="5"/>
      <dgm:spPr/>
      <dgm:t>
        <a:bodyPr/>
        <a:lstStyle/>
        <a:p>
          <a:endParaRPr lang="ru-RU"/>
        </a:p>
      </dgm:t>
    </dgm:pt>
    <dgm:pt modelId="{7E493A16-F5DF-41E0-9A87-3CEF08ECEF64}" type="pres">
      <dgm:prSet presAssocID="{BD6FC209-BDF2-4B9A-A1C8-AB5E88EB0395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47F88D64-6C97-4039-96F8-F78ABDA5682B}" type="pres">
      <dgm:prSet presAssocID="{B604BDC6-9D53-4049-9756-3159653D76B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C5095-8F8A-4F95-B67D-A45CE0D96A93}" type="pres">
      <dgm:prSet presAssocID="{FAB01BC1-F074-42C2-8BC1-5EB8F592D754}" presName="sibTrans" presStyleLbl="sibTrans1D1" presStyleIdx="3" presStyleCnt="5"/>
      <dgm:spPr/>
      <dgm:t>
        <a:bodyPr/>
        <a:lstStyle/>
        <a:p>
          <a:endParaRPr lang="ru-RU"/>
        </a:p>
      </dgm:t>
    </dgm:pt>
    <dgm:pt modelId="{85BA7FDC-108E-4233-B290-8476DBD12542}" type="pres">
      <dgm:prSet presAssocID="{FAB01BC1-F074-42C2-8BC1-5EB8F592D754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6655FB8B-C9F2-4EF7-BDB9-D5190576021D}" type="pres">
      <dgm:prSet presAssocID="{A81BF4AC-2AF6-4DF2-8A6B-35C18DFC009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92192-E8E6-4EC2-A2F3-85AB94EB7572}" type="pres">
      <dgm:prSet presAssocID="{D34177B4-8FA4-471F-B9CB-C8DA4421D6F2}" presName="sibTrans" presStyleLbl="sibTrans1D1" presStyleIdx="4" presStyleCnt="5"/>
      <dgm:spPr/>
      <dgm:t>
        <a:bodyPr/>
        <a:lstStyle/>
        <a:p>
          <a:endParaRPr lang="ru-RU"/>
        </a:p>
      </dgm:t>
    </dgm:pt>
    <dgm:pt modelId="{D3BF2C02-D3C6-46F1-812B-728E8967B3EB}" type="pres">
      <dgm:prSet presAssocID="{D34177B4-8FA4-471F-B9CB-C8DA4421D6F2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BC2EF4F5-D9BB-4A20-A604-B76930BEC852}" type="pres">
      <dgm:prSet presAssocID="{D269D522-4C17-4FA1-A880-8E1D8423C99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2DCFD6-87AB-4595-9E8C-AEC3E4D96301}" type="presOf" srcId="{BFDE79D5-9C4A-4688-9599-EB7F82077599}" destId="{F9B148FD-1C9B-4E20-B750-AC0E9E2EA205}" srcOrd="1" destOrd="0" presId="urn:microsoft.com/office/officeart/2005/8/layout/bProcess3"/>
    <dgm:cxn modelId="{92CDDD3B-84D0-4DE4-8DD0-029BC97B22F1}" type="presOf" srcId="{BD6FC209-BDF2-4B9A-A1C8-AB5E88EB0395}" destId="{7E493A16-F5DF-41E0-9A87-3CEF08ECEF64}" srcOrd="1" destOrd="0" presId="urn:microsoft.com/office/officeart/2005/8/layout/bProcess3"/>
    <dgm:cxn modelId="{AA2A7B6A-0581-4FD9-95A1-38778D6FE557}" type="presOf" srcId="{6F89E451-F560-43D0-89CA-11D7BC2DC2C1}" destId="{3634493F-ED4C-4278-ACA5-F0AD508A1162}" srcOrd="0" destOrd="0" presId="urn:microsoft.com/office/officeart/2005/8/layout/bProcess3"/>
    <dgm:cxn modelId="{ADE6E515-EF6F-4D8E-8DC2-51BE4246A27A}" type="presOf" srcId="{FAB01BC1-F074-42C2-8BC1-5EB8F592D754}" destId="{8D0C5095-8F8A-4F95-B67D-A45CE0D96A93}" srcOrd="0" destOrd="0" presId="urn:microsoft.com/office/officeart/2005/8/layout/bProcess3"/>
    <dgm:cxn modelId="{8A50C414-405B-4B23-BC7E-1D4A08C303B2}" srcId="{37C22B0E-FB20-4A6F-B2E7-1F18935A393B}" destId="{8823BDAA-DFAA-4524-B706-C6AD8B55DF50}" srcOrd="2" destOrd="0" parTransId="{5569359A-9417-495D-A215-14D053ECCD2B}" sibTransId="{BD6FC209-BDF2-4B9A-A1C8-AB5E88EB0395}"/>
    <dgm:cxn modelId="{58C9608C-AE73-4063-8305-242206D69399}" type="presOf" srcId="{BD6FC209-BDF2-4B9A-A1C8-AB5E88EB0395}" destId="{02D9BCB1-44E8-49BE-ABF8-8B3418A1CAA6}" srcOrd="0" destOrd="0" presId="urn:microsoft.com/office/officeart/2005/8/layout/bProcess3"/>
    <dgm:cxn modelId="{0A96096C-8C5E-464D-8FA9-4DFABCC06CC2}" type="presOf" srcId="{37C22B0E-FB20-4A6F-B2E7-1F18935A393B}" destId="{E7131201-7520-48E7-83E0-04B14851CF3C}" srcOrd="0" destOrd="0" presId="urn:microsoft.com/office/officeart/2005/8/layout/bProcess3"/>
    <dgm:cxn modelId="{7ED9B857-A262-4F82-8D47-7F43729091EA}" srcId="{37C22B0E-FB20-4A6F-B2E7-1F18935A393B}" destId="{B604BDC6-9D53-4049-9756-3159653D76BE}" srcOrd="3" destOrd="0" parTransId="{CC8EA43D-0E22-416C-920B-7BB0C579DE51}" sibTransId="{FAB01BC1-F074-42C2-8BC1-5EB8F592D754}"/>
    <dgm:cxn modelId="{EB8200FF-3CC1-453C-92CA-38D815271002}" srcId="{37C22B0E-FB20-4A6F-B2E7-1F18935A393B}" destId="{A81BF4AC-2AF6-4DF2-8A6B-35C18DFC0093}" srcOrd="4" destOrd="0" parTransId="{E76913A0-726E-456A-ACD8-80FC8232F137}" sibTransId="{D34177B4-8FA4-471F-B9CB-C8DA4421D6F2}"/>
    <dgm:cxn modelId="{2873E954-C4D4-4C14-A767-C2A983604C94}" type="presOf" srcId="{D269D522-4C17-4FA1-A880-8E1D8423C993}" destId="{BC2EF4F5-D9BB-4A20-A604-B76930BEC852}" srcOrd="0" destOrd="0" presId="urn:microsoft.com/office/officeart/2005/8/layout/bProcess3"/>
    <dgm:cxn modelId="{60B84086-F739-480A-8E54-F9B7F9959C4C}" type="presOf" srcId="{FAB01BC1-F074-42C2-8BC1-5EB8F592D754}" destId="{85BA7FDC-108E-4233-B290-8476DBD12542}" srcOrd="1" destOrd="0" presId="urn:microsoft.com/office/officeart/2005/8/layout/bProcess3"/>
    <dgm:cxn modelId="{2C07022E-3A63-49AA-B7FC-1310C2A69121}" srcId="{37C22B0E-FB20-4A6F-B2E7-1F18935A393B}" destId="{5ABFC708-7A12-4A32-A272-C571858EB24E}" srcOrd="0" destOrd="0" parTransId="{D7EE70EE-CC42-4B10-8416-87213B22C162}" sibTransId="{6F89E451-F560-43D0-89CA-11D7BC2DC2C1}"/>
    <dgm:cxn modelId="{619C2723-360B-4D0C-B275-07676C2F0F65}" type="presOf" srcId="{07B154E4-E005-419C-9285-377DC35C937C}" destId="{258A6CFB-6F48-4646-8C30-4AE1354555D3}" srcOrd="0" destOrd="0" presId="urn:microsoft.com/office/officeart/2005/8/layout/bProcess3"/>
    <dgm:cxn modelId="{5E4AE349-8D5A-424F-8BF8-BEC91232B59D}" type="presOf" srcId="{BFDE79D5-9C4A-4688-9599-EB7F82077599}" destId="{E9C67B5D-BA1A-4321-824E-6230782DE8EE}" srcOrd="0" destOrd="0" presId="urn:microsoft.com/office/officeart/2005/8/layout/bProcess3"/>
    <dgm:cxn modelId="{F004AF81-DF32-4FC6-BBB9-A32EC143D873}" srcId="{37C22B0E-FB20-4A6F-B2E7-1F18935A393B}" destId="{07B154E4-E005-419C-9285-377DC35C937C}" srcOrd="1" destOrd="0" parTransId="{20EBC1BF-753C-4910-A5B7-462D066226F8}" sibTransId="{BFDE79D5-9C4A-4688-9599-EB7F82077599}"/>
    <dgm:cxn modelId="{DB04147E-4A3E-41F5-8A04-66C794698B40}" type="presOf" srcId="{B604BDC6-9D53-4049-9756-3159653D76BE}" destId="{47F88D64-6C97-4039-96F8-F78ABDA5682B}" srcOrd="0" destOrd="0" presId="urn:microsoft.com/office/officeart/2005/8/layout/bProcess3"/>
    <dgm:cxn modelId="{E485A73F-BF87-4469-994C-A31308CF0DDE}" srcId="{37C22B0E-FB20-4A6F-B2E7-1F18935A393B}" destId="{D269D522-4C17-4FA1-A880-8E1D8423C993}" srcOrd="5" destOrd="0" parTransId="{1C8E3567-2608-4F32-AAE6-4837CB4618F8}" sibTransId="{1ECED4EE-927E-4D9B-B2D8-B2685D7F66AD}"/>
    <dgm:cxn modelId="{8DBF6527-E983-413E-9C5D-7C5B20BB22A3}" type="presOf" srcId="{D34177B4-8FA4-471F-B9CB-C8DA4421D6F2}" destId="{D3BF2C02-D3C6-46F1-812B-728E8967B3EB}" srcOrd="1" destOrd="0" presId="urn:microsoft.com/office/officeart/2005/8/layout/bProcess3"/>
    <dgm:cxn modelId="{8087B513-5AFC-4732-A680-FCEE4A4C4093}" type="presOf" srcId="{5ABFC708-7A12-4A32-A272-C571858EB24E}" destId="{7CDA71B2-9030-4548-A62C-DB4A59F9019B}" srcOrd="0" destOrd="0" presId="urn:microsoft.com/office/officeart/2005/8/layout/bProcess3"/>
    <dgm:cxn modelId="{6EC9508C-66ED-4BBC-A46B-43A4F98F9837}" type="presOf" srcId="{D34177B4-8FA4-471F-B9CB-C8DA4421D6F2}" destId="{50992192-E8E6-4EC2-A2F3-85AB94EB7572}" srcOrd="0" destOrd="0" presId="urn:microsoft.com/office/officeart/2005/8/layout/bProcess3"/>
    <dgm:cxn modelId="{4094BCCA-357D-4085-8EFA-5CABED48F345}" type="presOf" srcId="{6F89E451-F560-43D0-89CA-11D7BC2DC2C1}" destId="{865AD79A-38DD-42B0-99A2-A487B97E267F}" srcOrd="1" destOrd="0" presId="urn:microsoft.com/office/officeart/2005/8/layout/bProcess3"/>
    <dgm:cxn modelId="{CE1E538E-8FA8-478F-ABDF-659E0D589188}" type="presOf" srcId="{A81BF4AC-2AF6-4DF2-8A6B-35C18DFC0093}" destId="{6655FB8B-C9F2-4EF7-BDB9-D5190576021D}" srcOrd="0" destOrd="0" presId="urn:microsoft.com/office/officeart/2005/8/layout/bProcess3"/>
    <dgm:cxn modelId="{E346DED6-F816-4C3E-A5DC-9AC5435F2DD7}" type="presOf" srcId="{8823BDAA-DFAA-4524-B706-C6AD8B55DF50}" destId="{D1D64A37-E0E1-478E-8A20-DD6D3C6ADBCF}" srcOrd="0" destOrd="0" presId="urn:microsoft.com/office/officeart/2005/8/layout/bProcess3"/>
    <dgm:cxn modelId="{3F5D265C-0374-4D10-A558-819998514D60}" type="presParOf" srcId="{E7131201-7520-48E7-83E0-04B14851CF3C}" destId="{7CDA71B2-9030-4548-A62C-DB4A59F9019B}" srcOrd="0" destOrd="0" presId="urn:microsoft.com/office/officeart/2005/8/layout/bProcess3"/>
    <dgm:cxn modelId="{AE49A8C5-3C39-4457-B572-1E5616E06201}" type="presParOf" srcId="{E7131201-7520-48E7-83E0-04B14851CF3C}" destId="{3634493F-ED4C-4278-ACA5-F0AD508A1162}" srcOrd="1" destOrd="0" presId="urn:microsoft.com/office/officeart/2005/8/layout/bProcess3"/>
    <dgm:cxn modelId="{9250AB56-A27D-4928-B6C9-5DEFB9417E06}" type="presParOf" srcId="{3634493F-ED4C-4278-ACA5-F0AD508A1162}" destId="{865AD79A-38DD-42B0-99A2-A487B97E267F}" srcOrd="0" destOrd="0" presId="urn:microsoft.com/office/officeart/2005/8/layout/bProcess3"/>
    <dgm:cxn modelId="{B0F873E4-CC9B-4BB4-B634-4AEB9F461AB9}" type="presParOf" srcId="{E7131201-7520-48E7-83E0-04B14851CF3C}" destId="{258A6CFB-6F48-4646-8C30-4AE1354555D3}" srcOrd="2" destOrd="0" presId="urn:microsoft.com/office/officeart/2005/8/layout/bProcess3"/>
    <dgm:cxn modelId="{311306E8-7090-49B3-A8DD-D622EE27C32D}" type="presParOf" srcId="{E7131201-7520-48E7-83E0-04B14851CF3C}" destId="{E9C67B5D-BA1A-4321-824E-6230782DE8EE}" srcOrd="3" destOrd="0" presId="urn:microsoft.com/office/officeart/2005/8/layout/bProcess3"/>
    <dgm:cxn modelId="{8E109369-62C4-4A5C-8A6A-9FF3680ECB0F}" type="presParOf" srcId="{E9C67B5D-BA1A-4321-824E-6230782DE8EE}" destId="{F9B148FD-1C9B-4E20-B750-AC0E9E2EA205}" srcOrd="0" destOrd="0" presId="urn:microsoft.com/office/officeart/2005/8/layout/bProcess3"/>
    <dgm:cxn modelId="{F14F439D-A757-43F5-8E05-666B5B8EED6A}" type="presParOf" srcId="{E7131201-7520-48E7-83E0-04B14851CF3C}" destId="{D1D64A37-E0E1-478E-8A20-DD6D3C6ADBCF}" srcOrd="4" destOrd="0" presId="urn:microsoft.com/office/officeart/2005/8/layout/bProcess3"/>
    <dgm:cxn modelId="{10581AB6-20BF-4E01-AA61-97382F47DC25}" type="presParOf" srcId="{E7131201-7520-48E7-83E0-04B14851CF3C}" destId="{02D9BCB1-44E8-49BE-ABF8-8B3418A1CAA6}" srcOrd="5" destOrd="0" presId="urn:microsoft.com/office/officeart/2005/8/layout/bProcess3"/>
    <dgm:cxn modelId="{F6A54435-F097-489B-8C1D-AD1C5652870B}" type="presParOf" srcId="{02D9BCB1-44E8-49BE-ABF8-8B3418A1CAA6}" destId="{7E493A16-F5DF-41E0-9A87-3CEF08ECEF64}" srcOrd="0" destOrd="0" presId="urn:microsoft.com/office/officeart/2005/8/layout/bProcess3"/>
    <dgm:cxn modelId="{9510D4AC-739F-4F7A-9FDC-3ACDFF72D50D}" type="presParOf" srcId="{E7131201-7520-48E7-83E0-04B14851CF3C}" destId="{47F88D64-6C97-4039-96F8-F78ABDA5682B}" srcOrd="6" destOrd="0" presId="urn:microsoft.com/office/officeart/2005/8/layout/bProcess3"/>
    <dgm:cxn modelId="{18B5D49D-CC70-4C3B-9875-977B92DB662A}" type="presParOf" srcId="{E7131201-7520-48E7-83E0-04B14851CF3C}" destId="{8D0C5095-8F8A-4F95-B67D-A45CE0D96A93}" srcOrd="7" destOrd="0" presId="urn:microsoft.com/office/officeart/2005/8/layout/bProcess3"/>
    <dgm:cxn modelId="{3B13C8BF-C4F5-4848-8AED-769F56B9568B}" type="presParOf" srcId="{8D0C5095-8F8A-4F95-B67D-A45CE0D96A93}" destId="{85BA7FDC-108E-4233-B290-8476DBD12542}" srcOrd="0" destOrd="0" presId="urn:microsoft.com/office/officeart/2005/8/layout/bProcess3"/>
    <dgm:cxn modelId="{BD96FDA8-FC61-446D-BD99-B275E3EA2A64}" type="presParOf" srcId="{E7131201-7520-48E7-83E0-04B14851CF3C}" destId="{6655FB8B-C9F2-4EF7-BDB9-D5190576021D}" srcOrd="8" destOrd="0" presId="urn:microsoft.com/office/officeart/2005/8/layout/bProcess3"/>
    <dgm:cxn modelId="{82A787E9-666F-4253-9082-C92BDC13B536}" type="presParOf" srcId="{E7131201-7520-48E7-83E0-04B14851CF3C}" destId="{50992192-E8E6-4EC2-A2F3-85AB94EB7572}" srcOrd="9" destOrd="0" presId="urn:microsoft.com/office/officeart/2005/8/layout/bProcess3"/>
    <dgm:cxn modelId="{2E8FD7C3-BCEB-41F5-995C-D767B3C72B70}" type="presParOf" srcId="{50992192-E8E6-4EC2-A2F3-85AB94EB7572}" destId="{D3BF2C02-D3C6-46F1-812B-728E8967B3EB}" srcOrd="0" destOrd="0" presId="urn:microsoft.com/office/officeart/2005/8/layout/bProcess3"/>
    <dgm:cxn modelId="{519B0250-8CC1-4D60-88B3-CD45E43701D3}" type="presParOf" srcId="{E7131201-7520-48E7-83E0-04B14851CF3C}" destId="{BC2EF4F5-D9BB-4A20-A604-B76930BEC852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483D8B-002F-4BAF-A879-85606EF88353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3C9193F-ACF2-4758-B3D4-1D0772459969}">
      <dgm:prSet custT="1"/>
      <dgm:spPr/>
      <dgm:t>
        <a:bodyPr/>
        <a:lstStyle/>
        <a:p>
          <a:pPr algn="just" rtl="0"/>
          <a:r>
            <a:rPr lang="ru-RU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Микрококки</a:t>
          </a:r>
          <a:r>
            <a: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Клетки делятся в одной плоскости, после деления располагаются одиночно.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87A475-246A-4254-8FA3-D883543D976D}" type="parTrans" cxnId="{9B4E8465-4EAE-4A71-BE57-5A6CB1446947}">
      <dgm:prSet/>
      <dgm:spPr/>
      <dgm:t>
        <a:bodyPr/>
        <a:lstStyle/>
        <a:p>
          <a:endParaRPr lang="ru-RU"/>
        </a:p>
      </dgm:t>
    </dgm:pt>
    <dgm:pt modelId="{76BA58F7-8F70-43BD-9BBC-050E22DC8FD5}" type="sibTrans" cxnId="{9B4E8465-4EAE-4A71-BE57-5A6CB1446947}">
      <dgm:prSet/>
      <dgm:spPr/>
      <dgm:t>
        <a:bodyPr/>
        <a:lstStyle/>
        <a:p>
          <a:endParaRPr lang="ru-RU"/>
        </a:p>
      </dgm:t>
    </dgm:pt>
    <dgm:pt modelId="{EE8A4921-34BF-4E72-83D9-716A90FA82F2}">
      <dgm:prSet custT="1"/>
      <dgm:spPr/>
      <dgm:t>
        <a:bodyPr/>
        <a:lstStyle/>
        <a:p>
          <a:pPr algn="just" rtl="0"/>
          <a:r>
            <a:rPr lang="ru-RU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Диплококки-</a:t>
          </a:r>
          <a:r>
            <a: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после деления клетки располагаются попарно 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36B8EA-ED20-46AD-97DF-D6242E619F94}" type="parTrans" cxnId="{B8BD3A33-5E57-408D-91AB-B3653A251757}">
      <dgm:prSet/>
      <dgm:spPr/>
      <dgm:t>
        <a:bodyPr/>
        <a:lstStyle/>
        <a:p>
          <a:endParaRPr lang="ru-RU"/>
        </a:p>
      </dgm:t>
    </dgm:pt>
    <dgm:pt modelId="{CEED790D-3D3A-445A-8658-26CFF124D10B}" type="sibTrans" cxnId="{B8BD3A33-5E57-408D-91AB-B3653A251757}">
      <dgm:prSet/>
      <dgm:spPr/>
      <dgm:t>
        <a:bodyPr/>
        <a:lstStyle/>
        <a:p>
          <a:endParaRPr lang="ru-RU"/>
        </a:p>
      </dgm:t>
    </dgm:pt>
    <dgm:pt modelId="{7C385780-1EAF-4B12-8BC0-1E011A74A62B}">
      <dgm:prSet custT="1"/>
      <dgm:spPr/>
      <dgm:t>
        <a:bodyPr/>
        <a:lstStyle/>
        <a:p>
          <a:pPr algn="just" rtl="0"/>
          <a:r>
            <a:rPr lang="ru-RU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Тетракокки</a:t>
          </a:r>
          <a:r>
            <a:rPr lang="ru-RU" sz="1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Клетки делятся в двух взаимно перпендикулярных плоскостях, образуются группы по 4 клетки.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05519C-A8DB-48BE-8175-B9803C98E33F}" type="parTrans" cxnId="{DCC1B607-E8FB-4B45-9239-4B21386649DF}">
      <dgm:prSet/>
      <dgm:spPr/>
      <dgm:t>
        <a:bodyPr/>
        <a:lstStyle/>
        <a:p>
          <a:endParaRPr lang="ru-RU"/>
        </a:p>
      </dgm:t>
    </dgm:pt>
    <dgm:pt modelId="{45219AE0-5880-470B-A100-859AA5762D97}" type="sibTrans" cxnId="{DCC1B607-E8FB-4B45-9239-4B21386649DF}">
      <dgm:prSet/>
      <dgm:spPr/>
      <dgm:t>
        <a:bodyPr/>
        <a:lstStyle/>
        <a:p>
          <a:endParaRPr lang="ru-RU"/>
        </a:p>
      </dgm:t>
    </dgm:pt>
    <dgm:pt modelId="{3AFEA452-E91A-4F7A-B53F-CC63B9079BE3}" type="pres">
      <dgm:prSet presAssocID="{83483D8B-002F-4BAF-A879-85606EF8835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8646C6-376E-4145-8EEB-101FECC59761}" type="pres">
      <dgm:prSet presAssocID="{53C9193F-ACF2-4758-B3D4-1D0772459969}" presName="composite" presStyleCnt="0"/>
      <dgm:spPr/>
    </dgm:pt>
    <dgm:pt modelId="{753CFD76-C83C-402E-93A1-DA7E505F61BC}" type="pres">
      <dgm:prSet presAssocID="{53C9193F-ACF2-4758-B3D4-1D0772459969}" presName="imgShp" presStyleLbl="fgImgPlace1" presStyleIdx="0" presStyleCnt="3" custScaleX="131593" custScaleY="13053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55CEF78-1FDC-4F1C-BD43-9EEF9CC1B74A}" type="pres">
      <dgm:prSet presAssocID="{53C9193F-ACF2-4758-B3D4-1D077245996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CE1929-A101-4BED-8D29-F037F80CFB3A}" type="pres">
      <dgm:prSet presAssocID="{76BA58F7-8F70-43BD-9BBC-050E22DC8FD5}" presName="spacing" presStyleCnt="0"/>
      <dgm:spPr/>
    </dgm:pt>
    <dgm:pt modelId="{CEF8DE35-4016-45F2-88FB-0C7D20E04DB0}" type="pres">
      <dgm:prSet presAssocID="{EE8A4921-34BF-4E72-83D9-716A90FA82F2}" presName="composite" presStyleCnt="0"/>
      <dgm:spPr/>
    </dgm:pt>
    <dgm:pt modelId="{DE3B0AC9-8E96-4939-935B-BB09A9C56127}" type="pres">
      <dgm:prSet presAssocID="{EE8A4921-34BF-4E72-83D9-716A90FA82F2}" presName="imgShp" presStyleLbl="fgImgPlace1" presStyleIdx="1" presStyleCnt="3" custScaleX="132259" custScaleY="13465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1D0B63C-016F-42C1-A010-44CF2D00CEDA}" type="pres">
      <dgm:prSet presAssocID="{EE8A4921-34BF-4E72-83D9-716A90FA82F2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F774C-6437-4955-B709-17427E084395}" type="pres">
      <dgm:prSet presAssocID="{CEED790D-3D3A-445A-8658-26CFF124D10B}" presName="spacing" presStyleCnt="0"/>
      <dgm:spPr/>
    </dgm:pt>
    <dgm:pt modelId="{9C3839C3-5D9B-439C-80E9-588AAAADF655}" type="pres">
      <dgm:prSet presAssocID="{7C385780-1EAF-4B12-8BC0-1E011A74A62B}" presName="composite" presStyleCnt="0"/>
      <dgm:spPr/>
    </dgm:pt>
    <dgm:pt modelId="{1ED474D3-27A5-4575-ADC5-824EA8B4391C}" type="pres">
      <dgm:prSet presAssocID="{7C385780-1EAF-4B12-8BC0-1E011A74A62B}" presName="imgShp" presStyleLbl="fgImgPlace1" presStyleIdx="2" presStyleCnt="3" custScaleX="122685" custScaleY="14735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7097B39-C5B0-412D-B01C-CE5BAFD84736}" type="pres">
      <dgm:prSet presAssocID="{7C385780-1EAF-4B12-8BC0-1E011A74A62B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680C3D-D431-4875-886F-64992BA4B6CC}" type="presOf" srcId="{7C385780-1EAF-4B12-8BC0-1E011A74A62B}" destId="{47097B39-C5B0-412D-B01C-CE5BAFD84736}" srcOrd="0" destOrd="0" presId="urn:microsoft.com/office/officeart/2005/8/layout/vList3"/>
    <dgm:cxn modelId="{D49376E8-A1CC-4C1A-B1DF-A18D1AF71DEA}" type="presOf" srcId="{EE8A4921-34BF-4E72-83D9-716A90FA82F2}" destId="{A1D0B63C-016F-42C1-A010-44CF2D00CEDA}" srcOrd="0" destOrd="0" presId="urn:microsoft.com/office/officeart/2005/8/layout/vList3"/>
    <dgm:cxn modelId="{B8BD3A33-5E57-408D-91AB-B3653A251757}" srcId="{83483D8B-002F-4BAF-A879-85606EF88353}" destId="{EE8A4921-34BF-4E72-83D9-716A90FA82F2}" srcOrd="1" destOrd="0" parTransId="{C836B8EA-ED20-46AD-97DF-D6242E619F94}" sibTransId="{CEED790D-3D3A-445A-8658-26CFF124D10B}"/>
    <dgm:cxn modelId="{21604ACF-61A8-443D-912E-E065F435FFC4}" type="presOf" srcId="{53C9193F-ACF2-4758-B3D4-1D0772459969}" destId="{155CEF78-1FDC-4F1C-BD43-9EEF9CC1B74A}" srcOrd="0" destOrd="0" presId="urn:microsoft.com/office/officeart/2005/8/layout/vList3"/>
    <dgm:cxn modelId="{DCC1B607-E8FB-4B45-9239-4B21386649DF}" srcId="{83483D8B-002F-4BAF-A879-85606EF88353}" destId="{7C385780-1EAF-4B12-8BC0-1E011A74A62B}" srcOrd="2" destOrd="0" parTransId="{1C05519C-A8DB-48BE-8175-B9803C98E33F}" sibTransId="{45219AE0-5880-470B-A100-859AA5762D97}"/>
    <dgm:cxn modelId="{9B4E8465-4EAE-4A71-BE57-5A6CB1446947}" srcId="{83483D8B-002F-4BAF-A879-85606EF88353}" destId="{53C9193F-ACF2-4758-B3D4-1D0772459969}" srcOrd="0" destOrd="0" parTransId="{0887A475-246A-4254-8FA3-D883543D976D}" sibTransId="{76BA58F7-8F70-43BD-9BBC-050E22DC8FD5}"/>
    <dgm:cxn modelId="{F5E79B72-8BF7-4310-9078-1717C29AFE54}" type="presOf" srcId="{83483D8B-002F-4BAF-A879-85606EF88353}" destId="{3AFEA452-E91A-4F7A-B53F-CC63B9079BE3}" srcOrd="0" destOrd="0" presId="urn:microsoft.com/office/officeart/2005/8/layout/vList3"/>
    <dgm:cxn modelId="{7C57A491-3F95-455E-B304-648F4DED0BDA}" type="presParOf" srcId="{3AFEA452-E91A-4F7A-B53F-CC63B9079BE3}" destId="{2F8646C6-376E-4145-8EEB-101FECC59761}" srcOrd="0" destOrd="0" presId="urn:microsoft.com/office/officeart/2005/8/layout/vList3"/>
    <dgm:cxn modelId="{C6646DE5-76B3-41FE-AB86-85D4636C108E}" type="presParOf" srcId="{2F8646C6-376E-4145-8EEB-101FECC59761}" destId="{753CFD76-C83C-402E-93A1-DA7E505F61BC}" srcOrd="0" destOrd="0" presId="urn:microsoft.com/office/officeart/2005/8/layout/vList3"/>
    <dgm:cxn modelId="{EAE36D24-4C6A-48A1-8C6A-6BF8E4B75790}" type="presParOf" srcId="{2F8646C6-376E-4145-8EEB-101FECC59761}" destId="{155CEF78-1FDC-4F1C-BD43-9EEF9CC1B74A}" srcOrd="1" destOrd="0" presId="urn:microsoft.com/office/officeart/2005/8/layout/vList3"/>
    <dgm:cxn modelId="{3BB680AE-9F25-4B1D-875D-BCCBD0B390C1}" type="presParOf" srcId="{3AFEA452-E91A-4F7A-B53F-CC63B9079BE3}" destId="{04CE1929-A101-4BED-8D29-F037F80CFB3A}" srcOrd="1" destOrd="0" presId="urn:microsoft.com/office/officeart/2005/8/layout/vList3"/>
    <dgm:cxn modelId="{6B3A5D04-4981-4F85-9951-126427A18E8E}" type="presParOf" srcId="{3AFEA452-E91A-4F7A-B53F-CC63B9079BE3}" destId="{CEF8DE35-4016-45F2-88FB-0C7D20E04DB0}" srcOrd="2" destOrd="0" presId="urn:microsoft.com/office/officeart/2005/8/layout/vList3"/>
    <dgm:cxn modelId="{3FFDCC49-169D-462D-B0DC-B5883252C5E4}" type="presParOf" srcId="{CEF8DE35-4016-45F2-88FB-0C7D20E04DB0}" destId="{DE3B0AC9-8E96-4939-935B-BB09A9C56127}" srcOrd="0" destOrd="0" presId="urn:microsoft.com/office/officeart/2005/8/layout/vList3"/>
    <dgm:cxn modelId="{F3168115-1C95-4989-B84D-B40BFBFFD7C6}" type="presParOf" srcId="{CEF8DE35-4016-45F2-88FB-0C7D20E04DB0}" destId="{A1D0B63C-016F-42C1-A010-44CF2D00CEDA}" srcOrd="1" destOrd="0" presId="urn:microsoft.com/office/officeart/2005/8/layout/vList3"/>
    <dgm:cxn modelId="{F5DB8254-E286-493B-A11E-79F6D06A30B3}" type="presParOf" srcId="{3AFEA452-E91A-4F7A-B53F-CC63B9079BE3}" destId="{A81F774C-6437-4955-B709-17427E084395}" srcOrd="3" destOrd="0" presId="urn:microsoft.com/office/officeart/2005/8/layout/vList3"/>
    <dgm:cxn modelId="{96FA1306-88AE-4D5E-B19D-6C083979E151}" type="presParOf" srcId="{3AFEA452-E91A-4F7A-B53F-CC63B9079BE3}" destId="{9C3839C3-5D9B-439C-80E9-588AAAADF655}" srcOrd="4" destOrd="0" presId="urn:microsoft.com/office/officeart/2005/8/layout/vList3"/>
    <dgm:cxn modelId="{3D441391-3390-4C0B-9AE2-E5A5ED7B1A94}" type="presParOf" srcId="{9C3839C3-5D9B-439C-80E9-588AAAADF655}" destId="{1ED474D3-27A5-4575-ADC5-824EA8B4391C}" srcOrd="0" destOrd="0" presId="urn:microsoft.com/office/officeart/2005/8/layout/vList3"/>
    <dgm:cxn modelId="{94FEEDEC-2A1D-4966-AE20-F3D73F2CA9AC}" type="presParOf" srcId="{9C3839C3-5D9B-439C-80E9-588AAAADF655}" destId="{47097B39-C5B0-412D-B01C-CE5BAFD8473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0D7437-95F4-4E36-B692-585B37E4CEEA}" type="doc">
      <dgm:prSet loTypeId="urn:microsoft.com/office/officeart/2005/8/layout/cycle7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802FC3D-54B0-498F-814C-E71C5D5361E8}">
      <dgm:prSet custT="1"/>
      <dgm:spPr/>
      <dgm:t>
        <a:bodyPr/>
        <a:lstStyle/>
        <a:p>
          <a:pPr rtl="0"/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Извитые бактерии 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изогнутые палочки. Характер изогнутости клетки можно сравнивать с длиной волны. По степени изогнутости различают следующие формы:</a:t>
          </a:r>
        </a:p>
      </dgm:t>
    </dgm:pt>
    <dgm:pt modelId="{C4B1A717-9C04-43F0-8AF9-8522F402BDA7}" type="parTrans" cxnId="{84C79325-D08C-432C-A788-C72B3C43D4B1}">
      <dgm:prSet/>
      <dgm:spPr/>
      <dgm:t>
        <a:bodyPr/>
        <a:lstStyle/>
        <a:p>
          <a:endParaRPr lang="ru-RU"/>
        </a:p>
      </dgm:t>
    </dgm:pt>
    <dgm:pt modelId="{D6687F9C-9418-4D02-96AE-175156C26A83}" type="sibTrans" cxnId="{84C79325-D08C-432C-A788-C72B3C43D4B1}">
      <dgm:prSet custT="1"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EA4D0D-B2AA-4C61-856B-6B7AD28A9501}">
      <dgm:prSet custT="1"/>
      <dgm:spPr/>
      <dgm:t>
        <a:bodyPr/>
        <a:lstStyle/>
        <a:p>
          <a:pPr rtl="0"/>
          <a:r>
            <a:rPr lang="ru-RU" sz="1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Вибрионы -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Короткие палочки, длиной 1-3 мкм, изогнуты на половину длины волны, напоминают по форме запятую;</a:t>
          </a:r>
        </a:p>
      </dgm:t>
    </dgm:pt>
    <dgm:pt modelId="{98A7DE59-6D5C-44DA-B148-690C3DFE5AEB}" type="parTrans" cxnId="{7F4C4CDB-CC95-437E-A2CB-3995AD07C653}">
      <dgm:prSet/>
      <dgm:spPr/>
      <dgm:t>
        <a:bodyPr/>
        <a:lstStyle/>
        <a:p>
          <a:endParaRPr lang="ru-RU"/>
        </a:p>
      </dgm:t>
    </dgm:pt>
    <dgm:pt modelId="{AD2790FE-5E10-4E3F-ACF8-E30938122336}" type="sibTrans" cxnId="{7F4C4CDB-CC95-437E-A2CB-3995AD07C653}">
      <dgm:prSet custT="1"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95BF6C-C709-490C-AC1F-C9B7A365185F}">
      <dgm:prSet custT="1"/>
      <dgm:spPr/>
      <dgm:t>
        <a:bodyPr/>
        <a:lstStyle/>
        <a:p>
          <a:pPr rtl="0"/>
          <a:r>
            <a:rPr lang="ru-RU" sz="1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Спириллы 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Палочки длиной 15-20 мкм, изогнуты на полную длину волны, напоминают растянутую латинскую букву S;</a:t>
          </a:r>
        </a:p>
      </dgm:t>
    </dgm:pt>
    <dgm:pt modelId="{5309630F-8FD5-4234-8E46-2E6511DA7F41}" type="parTrans" cxnId="{D24230EA-3E21-42FD-9290-9F08C0ED7F62}">
      <dgm:prSet/>
      <dgm:spPr/>
      <dgm:t>
        <a:bodyPr/>
        <a:lstStyle/>
        <a:p>
          <a:endParaRPr lang="ru-RU"/>
        </a:p>
      </dgm:t>
    </dgm:pt>
    <dgm:pt modelId="{C590F2EB-3890-47CC-99A6-28165E4103CD}" type="sibTrans" cxnId="{D24230EA-3E21-42FD-9290-9F08C0ED7F62}">
      <dgm:prSet custT="1"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E35CAA-77C1-416A-87EF-916374E91EBE}">
      <dgm:prSet custT="1"/>
      <dgm:spPr/>
      <dgm:t>
        <a:bodyPr/>
        <a:lstStyle/>
        <a:p>
          <a:pPr rtl="0"/>
          <a:r>
            <a:rPr lang="ru-RU" sz="1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Спирохеты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Тонкие длинные клетки, 20 - 30 мкм, с большим числом изгибов напоминают растянутую спираль, обладают продольным делением клетки.</a:t>
          </a:r>
        </a:p>
      </dgm:t>
    </dgm:pt>
    <dgm:pt modelId="{4AAD5CC3-F537-4448-B384-2726230DF171}" type="parTrans" cxnId="{9D9957F7-FFB8-41E3-BC61-705345F92F7A}">
      <dgm:prSet/>
      <dgm:spPr/>
      <dgm:t>
        <a:bodyPr/>
        <a:lstStyle/>
        <a:p>
          <a:endParaRPr lang="ru-RU"/>
        </a:p>
      </dgm:t>
    </dgm:pt>
    <dgm:pt modelId="{2AA3E2FD-9508-4F46-A8D7-B4385D6E3414}" type="sibTrans" cxnId="{9D9957F7-FFB8-41E3-BC61-705345F92F7A}">
      <dgm:prSet custT="1"/>
      <dgm:spPr/>
      <dgm:t>
        <a:bodyPr/>
        <a:lstStyle/>
        <a:p>
          <a:endParaRPr lang="ru-RU" sz="1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DE41B3-C15B-4872-BEB1-B2BC81C65D31}" type="pres">
      <dgm:prSet presAssocID="{FB0D7437-95F4-4E36-B692-585B37E4CE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5152ED-5ABD-4DED-9941-CC1138C42C64}" type="pres">
      <dgm:prSet presAssocID="{B802FC3D-54B0-498F-814C-E71C5D5361E8}" presName="node" presStyleLbl="node1" presStyleIdx="0" presStyleCnt="4" custScaleX="105252" custScaleY="182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70102-0FB3-4F18-9ABA-9EAFC466BA5C}" type="pres">
      <dgm:prSet presAssocID="{D6687F9C-9418-4D02-96AE-175156C26A83}" presName="sibTrans" presStyleLbl="sibTrans2D1" presStyleIdx="0" presStyleCnt="4" custScaleX="97926" custScaleY="182159"/>
      <dgm:spPr/>
      <dgm:t>
        <a:bodyPr/>
        <a:lstStyle/>
        <a:p>
          <a:endParaRPr lang="ru-RU"/>
        </a:p>
      </dgm:t>
    </dgm:pt>
    <dgm:pt modelId="{D4F9407C-5B29-441E-8073-00CB36C3B356}" type="pres">
      <dgm:prSet presAssocID="{D6687F9C-9418-4D02-96AE-175156C26A8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546718F-17D3-4242-A795-72AC82EE5698}" type="pres">
      <dgm:prSet presAssocID="{3BEA4D0D-B2AA-4C61-856B-6B7AD28A9501}" presName="node" presStyleLbl="node1" presStyleIdx="1" presStyleCnt="4" custScaleX="97926" custScaleY="182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B34D7-0845-4380-94F8-CF066C327F18}" type="pres">
      <dgm:prSet presAssocID="{AD2790FE-5E10-4E3F-ACF8-E30938122336}" presName="sibTrans" presStyleLbl="sibTrans2D1" presStyleIdx="1" presStyleCnt="4" custScaleX="97926" custScaleY="182159"/>
      <dgm:spPr/>
      <dgm:t>
        <a:bodyPr/>
        <a:lstStyle/>
        <a:p>
          <a:endParaRPr lang="ru-RU"/>
        </a:p>
      </dgm:t>
    </dgm:pt>
    <dgm:pt modelId="{6B2F0019-93D9-4C23-8037-A8D072FA841F}" type="pres">
      <dgm:prSet presAssocID="{AD2790FE-5E10-4E3F-ACF8-E30938122336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401FCF97-C7A0-42FA-8FA1-88DC958976C1}" type="pres">
      <dgm:prSet presAssocID="{ED95BF6C-C709-490C-AC1F-C9B7A365185F}" presName="node" presStyleLbl="node1" presStyleIdx="2" presStyleCnt="4" custScaleX="97926" custScaleY="182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1295E-FAB5-489D-8B60-3749D5C37586}" type="pres">
      <dgm:prSet presAssocID="{C590F2EB-3890-47CC-99A6-28165E4103CD}" presName="sibTrans" presStyleLbl="sibTrans2D1" presStyleIdx="2" presStyleCnt="4" custScaleX="97926" custScaleY="182159"/>
      <dgm:spPr/>
      <dgm:t>
        <a:bodyPr/>
        <a:lstStyle/>
        <a:p>
          <a:endParaRPr lang="ru-RU"/>
        </a:p>
      </dgm:t>
    </dgm:pt>
    <dgm:pt modelId="{788AD6B5-83B1-4D37-A89E-6080ED93199D}" type="pres">
      <dgm:prSet presAssocID="{C590F2EB-3890-47CC-99A6-28165E4103C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827DF61C-F536-48FE-B8AE-DC6CF2920C50}" type="pres">
      <dgm:prSet presAssocID="{F3E35CAA-77C1-416A-87EF-916374E91EBE}" presName="node" presStyleLbl="node1" presStyleIdx="3" presStyleCnt="4" custScaleX="105587" custScaleY="182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4F0DD-78E2-40AC-AD09-0202461C8053}" type="pres">
      <dgm:prSet presAssocID="{2AA3E2FD-9508-4F46-A8D7-B4385D6E3414}" presName="sibTrans" presStyleLbl="sibTrans2D1" presStyleIdx="3" presStyleCnt="4" custScaleX="97926" custScaleY="182159"/>
      <dgm:spPr/>
      <dgm:t>
        <a:bodyPr/>
        <a:lstStyle/>
        <a:p>
          <a:endParaRPr lang="ru-RU"/>
        </a:p>
      </dgm:t>
    </dgm:pt>
    <dgm:pt modelId="{88CF9BE0-3B71-4F04-8038-FD5270A8F208}" type="pres">
      <dgm:prSet presAssocID="{2AA3E2FD-9508-4F46-A8D7-B4385D6E3414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7F4C4CDB-CC95-437E-A2CB-3995AD07C653}" srcId="{FB0D7437-95F4-4E36-B692-585B37E4CEEA}" destId="{3BEA4D0D-B2AA-4C61-856B-6B7AD28A9501}" srcOrd="1" destOrd="0" parTransId="{98A7DE59-6D5C-44DA-B148-690C3DFE5AEB}" sibTransId="{AD2790FE-5E10-4E3F-ACF8-E30938122336}"/>
    <dgm:cxn modelId="{D151FEDF-EDFC-4D09-A87D-69002A1879D5}" type="presOf" srcId="{ED95BF6C-C709-490C-AC1F-C9B7A365185F}" destId="{401FCF97-C7A0-42FA-8FA1-88DC958976C1}" srcOrd="0" destOrd="0" presId="urn:microsoft.com/office/officeart/2005/8/layout/cycle7"/>
    <dgm:cxn modelId="{3BB1E085-DBE7-48AA-BF4C-4E45872BD957}" type="presOf" srcId="{C590F2EB-3890-47CC-99A6-28165E4103CD}" destId="{85C1295E-FAB5-489D-8B60-3749D5C37586}" srcOrd="0" destOrd="0" presId="urn:microsoft.com/office/officeart/2005/8/layout/cycle7"/>
    <dgm:cxn modelId="{29D89F87-1B1B-40E9-967E-1F0DDFBF093A}" type="presOf" srcId="{C590F2EB-3890-47CC-99A6-28165E4103CD}" destId="{788AD6B5-83B1-4D37-A89E-6080ED93199D}" srcOrd="1" destOrd="0" presId="urn:microsoft.com/office/officeart/2005/8/layout/cycle7"/>
    <dgm:cxn modelId="{26CBA809-3102-4F2C-81BF-F3503C079AD0}" type="presOf" srcId="{F3E35CAA-77C1-416A-87EF-916374E91EBE}" destId="{827DF61C-F536-48FE-B8AE-DC6CF2920C50}" srcOrd="0" destOrd="0" presId="urn:microsoft.com/office/officeart/2005/8/layout/cycle7"/>
    <dgm:cxn modelId="{D24230EA-3E21-42FD-9290-9F08C0ED7F62}" srcId="{FB0D7437-95F4-4E36-B692-585B37E4CEEA}" destId="{ED95BF6C-C709-490C-AC1F-C9B7A365185F}" srcOrd="2" destOrd="0" parTransId="{5309630F-8FD5-4234-8E46-2E6511DA7F41}" sibTransId="{C590F2EB-3890-47CC-99A6-28165E4103CD}"/>
    <dgm:cxn modelId="{1693DE5D-16D0-4012-9632-66A50193FB37}" type="presOf" srcId="{3BEA4D0D-B2AA-4C61-856B-6B7AD28A9501}" destId="{8546718F-17D3-4242-A795-72AC82EE5698}" srcOrd="0" destOrd="0" presId="urn:microsoft.com/office/officeart/2005/8/layout/cycle7"/>
    <dgm:cxn modelId="{D13474D1-AA47-4C0D-AEA5-10A390CA9DC8}" type="presOf" srcId="{2AA3E2FD-9508-4F46-A8D7-B4385D6E3414}" destId="{88CF9BE0-3B71-4F04-8038-FD5270A8F208}" srcOrd="1" destOrd="0" presId="urn:microsoft.com/office/officeart/2005/8/layout/cycle7"/>
    <dgm:cxn modelId="{E1B408D4-7782-4DDB-B83A-E48E1E14702B}" type="presOf" srcId="{D6687F9C-9418-4D02-96AE-175156C26A83}" destId="{D4F9407C-5B29-441E-8073-00CB36C3B356}" srcOrd="1" destOrd="0" presId="urn:microsoft.com/office/officeart/2005/8/layout/cycle7"/>
    <dgm:cxn modelId="{1C4AEB74-A425-45FD-9A46-DEB3DF1F5FE1}" type="presOf" srcId="{FB0D7437-95F4-4E36-B692-585B37E4CEEA}" destId="{BDDE41B3-C15B-4872-BEB1-B2BC81C65D31}" srcOrd="0" destOrd="0" presId="urn:microsoft.com/office/officeart/2005/8/layout/cycle7"/>
    <dgm:cxn modelId="{96E4F56F-BFC0-4B22-B2A0-ACB26344FCBF}" type="presOf" srcId="{D6687F9C-9418-4D02-96AE-175156C26A83}" destId="{C2870102-0FB3-4F18-9ABA-9EAFC466BA5C}" srcOrd="0" destOrd="0" presId="urn:microsoft.com/office/officeart/2005/8/layout/cycle7"/>
    <dgm:cxn modelId="{E5C36478-D1CE-40A6-B19A-EBAA2AFDD09C}" type="presOf" srcId="{2AA3E2FD-9508-4F46-A8D7-B4385D6E3414}" destId="{2EE4F0DD-78E2-40AC-AD09-0202461C8053}" srcOrd="0" destOrd="0" presId="urn:microsoft.com/office/officeart/2005/8/layout/cycle7"/>
    <dgm:cxn modelId="{9D9957F7-FFB8-41E3-BC61-705345F92F7A}" srcId="{FB0D7437-95F4-4E36-B692-585B37E4CEEA}" destId="{F3E35CAA-77C1-416A-87EF-916374E91EBE}" srcOrd="3" destOrd="0" parTransId="{4AAD5CC3-F537-4448-B384-2726230DF171}" sibTransId="{2AA3E2FD-9508-4F46-A8D7-B4385D6E3414}"/>
    <dgm:cxn modelId="{EF2D651F-BB9A-49F4-944F-5630E34674D1}" type="presOf" srcId="{AD2790FE-5E10-4E3F-ACF8-E30938122336}" destId="{771B34D7-0845-4380-94F8-CF066C327F18}" srcOrd="0" destOrd="0" presId="urn:microsoft.com/office/officeart/2005/8/layout/cycle7"/>
    <dgm:cxn modelId="{4589B6BB-35C8-4E6C-8006-FB99557C6953}" type="presOf" srcId="{B802FC3D-54B0-498F-814C-E71C5D5361E8}" destId="{6E5152ED-5ABD-4DED-9941-CC1138C42C64}" srcOrd="0" destOrd="0" presId="urn:microsoft.com/office/officeart/2005/8/layout/cycle7"/>
    <dgm:cxn modelId="{2F44805D-6F0F-40A2-8214-49F5787BDDD5}" type="presOf" srcId="{AD2790FE-5E10-4E3F-ACF8-E30938122336}" destId="{6B2F0019-93D9-4C23-8037-A8D072FA841F}" srcOrd="1" destOrd="0" presId="urn:microsoft.com/office/officeart/2005/8/layout/cycle7"/>
    <dgm:cxn modelId="{84C79325-D08C-432C-A788-C72B3C43D4B1}" srcId="{FB0D7437-95F4-4E36-B692-585B37E4CEEA}" destId="{B802FC3D-54B0-498F-814C-E71C5D5361E8}" srcOrd="0" destOrd="0" parTransId="{C4B1A717-9C04-43F0-8AF9-8522F402BDA7}" sibTransId="{D6687F9C-9418-4D02-96AE-175156C26A83}"/>
    <dgm:cxn modelId="{35E937C2-79C5-449F-880E-5A9950F83514}" type="presParOf" srcId="{BDDE41B3-C15B-4872-BEB1-B2BC81C65D31}" destId="{6E5152ED-5ABD-4DED-9941-CC1138C42C64}" srcOrd="0" destOrd="0" presId="urn:microsoft.com/office/officeart/2005/8/layout/cycle7"/>
    <dgm:cxn modelId="{AC663DED-C6EA-4881-9D05-FD90592E820D}" type="presParOf" srcId="{BDDE41B3-C15B-4872-BEB1-B2BC81C65D31}" destId="{C2870102-0FB3-4F18-9ABA-9EAFC466BA5C}" srcOrd="1" destOrd="0" presId="urn:microsoft.com/office/officeart/2005/8/layout/cycle7"/>
    <dgm:cxn modelId="{74490CD9-351B-418E-96C0-3C27C40CE6F7}" type="presParOf" srcId="{C2870102-0FB3-4F18-9ABA-9EAFC466BA5C}" destId="{D4F9407C-5B29-441E-8073-00CB36C3B356}" srcOrd="0" destOrd="0" presId="urn:microsoft.com/office/officeart/2005/8/layout/cycle7"/>
    <dgm:cxn modelId="{E8C33A32-3142-4C6B-8A6A-3CFB855561C8}" type="presParOf" srcId="{BDDE41B3-C15B-4872-BEB1-B2BC81C65D31}" destId="{8546718F-17D3-4242-A795-72AC82EE5698}" srcOrd="2" destOrd="0" presId="urn:microsoft.com/office/officeart/2005/8/layout/cycle7"/>
    <dgm:cxn modelId="{3D57E6C4-B592-482E-87DB-77A109711AA2}" type="presParOf" srcId="{BDDE41B3-C15B-4872-BEB1-B2BC81C65D31}" destId="{771B34D7-0845-4380-94F8-CF066C327F18}" srcOrd="3" destOrd="0" presId="urn:microsoft.com/office/officeart/2005/8/layout/cycle7"/>
    <dgm:cxn modelId="{23C11CBA-C680-4648-95D8-EB740A94BB73}" type="presParOf" srcId="{771B34D7-0845-4380-94F8-CF066C327F18}" destId="{6B2F0019-93D9-4C23-8037-A8D072FA841F}" srcOrd="0" destOrd="0" presId="urn:microsoft.com/office/officeart/2005/8/layout/cycle7"/>
    <dgm:cxn modelId="{28E41C85-48CB-47AF-A9EA-7DFEDF5BD30E}" type="presParOf" srcId="{BDDE41B3-C15B-4872-BEB1-B2BC81C65D31}" destId="{401FCF97-C7A0-42FA-8FA1-88DC958976C1}" srcOrd="4" destOrd="0" presId="urn:microsoft.com/office/officeart/2005/8/layout/cycle7"/>
    <dgm:cxn modelId="{656BC6A8-7989-4EC4-819E-0E5CB6F81473}" type="presParOf" srcId="{BDDE41B3-C15B-4872-BEB1-B2BC81C65D31}" destId="{85C1295E-FAB5-489D-8B60-3749D5C37586}" srcOrd="5" destOrd="0" presId="urn:microsoft.com/office/officeart/2005/8/layout/cycle7"/>
    <dgm:cxn modelId="{C934C87E-D5BD-4477-AE8B-CA6B2AFC0FF8}" type="presParOf" srcId="{85C1295E-FAB5-489D-8B60-3749D5C37586}" destId="{788AD6B5-83B1-4D37-A89E-6080ED93199D}" srcOrd="0" destOrd="0" presId="urn:microsoft.com/office/officeart/2005/8/layout/cycle7"/>
    <dgm:cxn modelId="{613526C2-CE16-412C-9E9B-CF9DED6A14D0}" type="presParOf" srcId="{BDDE41B3-C15B-4872-BEB1-B2BC81C65D31}" destId="{827DF61C-F536-48FE-B8AE-DC6CF2920C50}" srcOrd="6" destOrd="0" presId="urn:microsoft.com/office/officeart/2005/8/layout/cycle7"/>
    <dgm:cxn modelId="{19C04EAC-7101-499E-9101-8F6F07248907}" type="presParOf" srcId="{BDDE41B3-C15B-4872-BEB1-B2BC81C65D31}" destId="{2EE4F0DD-78E2-40AC-AD09-0202461C8053}" srcOrd="7" destOrd="0" presId="urn:microsoft.com/office/officeart/2005/8/layout/cycle7"/>
    <dgm:cxn modelId="{5FDCBF38-F98B-403C-9AD0-95404FBC428F}" type="presParOf" srcId="{2EE4F0DD-78E2-40AC-AD09-0202461C8053}" destId="{88CF9BE0-3B71-4F04-8038-FD5270A8F20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6BB22E-F087-461A-A66E-8C5B391CCF6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561A8CC-AB76-48B7-93DD-2A9791BF24AF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Барьерная (избирательный перенос молекул и ионов);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5C8E00-2A5F-41B1-AFF0-5E13E7B48D2D}" type="parTrans" cxnId="{7C681D52-6F40-4B90-BAA1-D74D690F96C5}">
      <dgm:prSet/>
      <dgm:spPr/>
      <dgm:t>
        <a:bodyPr/>
        <a:lstStyle/>
        <a:p>
          <a:endParaRPr lang="ru-RU"/>
        </a:p>
      </dgm:t>
    </dgm:pt>
    <dgm:pt modelId="{4D321135-B570-4040-AE47-1BD2219A1A2D}" type="sibTrans" cxnId="{7C681D52-6F40-4B90-BAA1-D74D690F96C5}">
      <dgm:prSet/>
      <dgm:spPr/>
      <dgm:t>
        <a:bodyPr/>
        <a:lstStyle/>
        <a:p>
          <a:endParaRPr lang="ru-RU"/>
        </a:p>
      </dgm:t>
    </dgm:pt>
    <dgm:pt modelId="{417679C2-0291-49AD-A64F-075C62A2AAFD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синтетическая (в ней локализованы ферменты, катализирующие конечные этапы синтеза мембранных липидов, компонентов клеточной стенки и некоторых других веществ);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92A287-F9DA-4415-9B86-97AFDF5FE920}" type="parTrans" cxnId="{891FE67C-FF5E-4537-980D-75876B9664B5}">
      <dgm:prSet/>
      <dgm:spPr/>
      <dgm:t>
        <a:bodyPr/>
        <a:lstStyle/>
        <a:p>
          <a:endParaRPr lang="ru-RU"/>
        </a:p>
      </dgm:t>
    </dgm:pt>
    <dgm:pt modelId="{6793CEDF-D605-4CC1-B765-96E3125F48A9}" type="sibTrans" cxnId="{891FE67C-FF5E-4537-980D-75876B9664B5}">
      <dgm:prSet/>
      <dgm:spPr/>
      <dgm:t>
        <a:bodyPr/>
        <a:lstStyle/>
        <a:p>
          <a:endParaRPr lang="ru-RU"/>
        </a:p>
      </dgm:t>
    </dgm:pt>
    <dgm:pt modelId="{798504D4-FB71-40E7-80A9-32084525DD89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энергетическая (мембрана является местом превращения энергии при окислительном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фосфорилировании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);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2E44CC-DFD2-4D9D-994F-421880AE25C2}" type="parTrans" cxnId="{1C65EB76-A814-4D7E-8288-2B68DD72F852}">
      <dgm:prSet/>
      <dgm:spPr/>
      <dgm:t>
        <a:bodyPr/>
        <a:lstStyle/>
        <a:p>
          <a:endParaRPr lang="ru-RU"/>
        </a:p>
      </dgm:t>
    </dgm:pt>
    <dgm:pt modelId="{D87FD9FE-DD8F-4A14-AA80-2C3D08AB9EFD}" type="sibTrans" cxnId="{1C65EB76-A814-4D7E-8288-2B68DD72F852}">
      <dgm:prSet/>
      <dgm:spPr/>
      <dgm:t>
        <a:bodyPr/>
        <a:lstStyle/>
        <a:p>
          <a:endParaRPr lang="ru-RU"/>
        </a:p>
      </dgm:t>
    </dgm:pt>
    <dgm:pt modelId="{584FEA5F-3CC2-457D-851F-F2B7EAD4601E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интегрирующая (показан перенос электрохимической энергии и электронов вдоль мембран; рассматривается также возможность транспорта жирорастворимых субстратов и молекулярного кислорода);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3FED41-8064-4821-9B99-E73A319DB8FD}" type="parTrans" cxnId="{EA0B8661-2475-45BF-86C5-15E73D1C2BE7}">
      <dgm:prSet/>
      <dgm:spPr/>
      <dgm:t>
        <a:bodyPr/>
        <a:lstStyle/>
        <a:p>
          <a:endParaRPr lang="ru-RU"/>
        </a:p>
      </dgm:t>
    </dgm:pt>
    <dgm:pt modelId="{3E6EBD44-25C1-4F89-A43D-6A9AC11A6146}" type="sibTrans" cxnId="{EA0B8661-2475-45BF-86C5-15E73D1C2BE7}">
      <dgm:prSet/>
      <dgm:spPr/>
      <dgm:t>
        <a:bodyPr/>
        <a:lstStyle/>
        <a:p>
          <a:endParaRPr lang="ru-RU"/>
        </a:p>
      </dgm:t>
    </dgm:pt>
    <dgm:pt modelId="{52ECFC4D-A6B2-4752-9727-BC3BDF9002ED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принимает участие в репликации и последующем разделении хромосомы </a:t>
          </a:r>
          <a:r>
            <a:rPr lang="ru-RU" sz="1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прокариотической</a:t>
          </a:r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клетки</a:t>
          </a:r>
          <a:r>
            <a:rPr lang="kk-KZ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6E73F1-0F02-4978-8420-C8CB16C8810F}" type="parTrans" cxnId="{3C110024-3D98-43E8-8760-8E1691D50A8A}">
      <dgm:prSet/>
      <dgm:spPr/>
      <dgm:t>
        <a:bodyPr/>
        <a:lstStyle/>
        <a:p>
          <a:endParaRPr lang="ru-RU"/>
        </a:p>
      </dgm:t>
    </dgm:pt>
    <dgm:pt modelId="{9E0025E7-EB68-46EB-96C6-4DACF29FE122}" type="sibTrans" cxnId="{3C110024-3D98-43E8-8760-8E1691D50A8A}">
      <dgm:prSet/>
      <dgm:spPr/>
      <dgm:t>
        <a:bodyPr/>
        <a:lstStyle/>
        <a:p>
          <a:endParaRPr lang="ru-RU"/>
        </a:p>
      </dgm:t>
    </dgm:pt>
    <dgm:pt modelId="{0A33E815-96D2-422D-9C8A-662B9B31D7BD}">
      <dgm:prSet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содержит рецепторы, воспринимающие различные сигналы из внешней среды.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D46DCD-74ED-4A82-9275-2E4A0BBB5D96}" type="parTrans" cxnId="{32775430-05B4-47C7-984F-A7193D71ED31}">
      <dgm:prSet/>
      <dgm:spPr/>
      <dgm:t>
        <a:bodyPr/>
        <a:lstStyle/>
        <a:p>
          <a:endParaRPr lang="ru-RU"/>
        </a:p>
      </dgm:t>
    </dgm:pt>
    <dgm:pt modelId="{799240EA-3D4D-4E72-A44A-483DDF08DF03}" type="sibTrans" cxnId="{32775430-05B4-47C7-984F-A7193D71ED31}">
      <dgm:prSet/>
      <dgm:spPr/>
      <dgm:t>
        <a:bodyPr/>
        <a:lstStyle/>
        <a:p>
          <a:endParaRPr lang="ru-RU"/>
        </a:p>
      </dgm:t>
    </dgm:pt>
    <dgm:pt modelId="{3258E3B3-5FEA-486A-AA7F-82BF86DE417D}" type="pres">
      <dgm:prSet presAssocID="{D86BB22E-F087-461A-A66E-8C5B391CCF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1C1E3A0-D047-4354-89AC-BE6D0F3E27B3}" type="pres">
      <dgm:prSet presAssocID="{D86BB22E-F087-461A-A66E-8C5B391CCF60}" presName="Name1" presStyleCnt="0"/>
      <dgm:spPr/>
    </dgm:pt>
    <dgm:pt modelId="{DA9AFF4E-B9BC-4834-853E-751FDD74D4D3}" type="pres">
      <dgm:prSet presAssocID="{D86BB22E-F087-461A-A66E-8C5B391CCF60}" presName="cycle" presStyleCnt="0"/>
      <dgm:spPr/>
    </dgm:pt>
    <dgm:pt modelId="{38C8F64D-DE7D-4EC5-A6BD-EA11A25EE450}" type="pres">
      <dgm:prSet presAssocID="{D86BB22E-F087-461A-A66E-8C5B391CCF60}" presName="srcNode" presStyleLbl="node1" presStyleIdx="0" presStyleCnt="6"/>
      <dgm:spPr/>
    </dgm:pt>
    <dgm:pt modelId="{85AA2592-8C09-4726-AEFF-C5787EA3B60F}" type="pres">
      <dgm:prSet presAssocID="{D86BB22E-F087-461A-A66E-8C5B391CCF60}" presName="conn" presStyleLbl="parChTrans1D2" presStyleIdx="0" presStyleCnt="1"/>
      <dgm:spPr/>
      <dgm:t>
        <a:bodyPr/>
        <a:lstStyle/>
        <a:p>
          <a:endParaRPr lang="ru-RU"/>
        </a:p>
      </dgm:t>
    </dgm:pt>
    <dgm:pt modelId="{3746A0F0-7B97-4A6E-84CB-67A7657FE655}" type="pres">
      <dgm:prSet presAssocID="{D86BB22E-F087-461A-A66E-8C5B391CCF60}" presName="extraNode" presStyleLbl="node1" presStyleIdx="0" presStyleCnt="6"/>
      <dgm:spPr/>
    </dgm:pt>
    <dgm:pt modelId="{150E0A1C-F5AF-498D-9627-2FAFF44C8E0D}" type="pres">
      <dgm:prSet presAssocID="{D86BB22E-F087-461A-A66E-8C5B391CCF60}" presName="dstNode" presStyleLbl="node1" presStyleIdx="0" presStyleCnt="6"/>
      <dgm:spPr/>
    </dgm:pt>
    <dgm:pt modelId="{2010056C-65E8-4896-9F5B-DB946EAE3063}" type="pres">
      <dgm:prSet presAssocID="{8561A8CC-AB76-48B7-93DD-2A9791BF24AF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1C9ED-5F05-43B2-9C9D-750A6C54FC0F}" type="pres">
      <dgm:prSet presAssocID="{8561A8CC-AB76-48B7-93DD-2A9791BF24AF}" presName="accent_1" presStyleCnt="0"/>
      <dgm:spPr/>
    </dgm:pt>
    <dgm:pt modelId="{3FD86472-982B-44CD-821E-43A8A625B09A}" type="pres">
      <dgm:prSet presAssocID="{8561A8CC-AB76-48B7-93DD-2A9791BF24AF}" presName="accentRepeatNode" presStyleLbl="solidFgAcc1" presStyleIdx="0" presStyleCnt="6"/>
      <dgm:spPr/>
    </dgm:pt>
    <dgm:pt modelId="{7AF2B65D-C989-4228-9F7B-57B88543324D}" type="pres">
      <dgm:prSet presAssocID="{417679C2-0291-49AD-A64F-075C62A2AAFD}" presName="text_2" presStyleLbl="node1" presStyleIdx="1" presStyleCnt="6" custScaleY="152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D1CB5-BF1A-4963-9053-A9CE7B9DB331}" type="pres">
      <dgm:prSet presAssocID="{417679C2-0291-49AD-A64F-075C62A2AAFD}" presName="accent_2" presStyleCnt="0"/>
      <dgm:spPr/>
    </dgm:pt>
    <dgm:pt modelId="{41412595-0596-4EE4-9468-941396C0EC00}" type="pres">
      <dgm:prSet presAssocID="{417679C2-0291-49AD-A64F-075C62A2AAFD}" presName="accentRepeatNode" presStyleLbl="solidFgAcc1" presStyleIdx="1" presStyleCnt="6"/>
      <dgm:spPr/>
    </dgm:pt>
    <dgm:pt modelId="{42E2D76F-4C7E-4E55-A53C-66432230EBC4}" type="pres">
      <dgm:prSet presAssocID="{798504D4-FB71-40E7-80A9-32084525DD8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043EE-8CF8-4FC3-9955-7199A98D76C9}" type="pres">
      <dgm:prSet presAssocID="{798504D4-FB71-40E7-80A9-32084525DD89}" presName="accent_3" presStyleCnt="0"/>
      <dgm:spPr/>
    </dgm:pt>
    <dgm:pt modelId="{78FD2858-DF36-49BE-A556-28EF5C5DB631}" type="pres">
      <dgm:prSet presAssocID="{798504D4-FB71-40E7-80A9-32084525DD89}" presName="accentRepeatNode" presStyleLbl="solidFgAcc1" presStyleIdx="2" presStyleCnt="6"/>
      <dgm:spPr/>
    </dgm:pt>
    <dgm:pt modelId="{9F801841-FF79-406E-927E-227099EBCFC3}" type="pres">
      <dgm:prSet presAssocID="{584FEA5F-3CC2-457D-851F-F2B7EAD4601E}" presName="text_4" presStyleLbl="node1" presStyleIdx="3" presStyleCnt="6" custScaleY="213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161DB-F1A9-4201-A022-028EE44AF2F9}" type="pres">
      <dgm:prSet presAssocID="{584FEA5F-3CC2-457D-851F-F2B7EAD4601E}" presName="accent_4" presStyleCnt="0"/>
      <dgm:spPr/>
    </dgm:pt>
    <dgm:pt modelId="{EF596F28-5743-4193-84D7-9721120E340A}" type="pres">
      <dgm:prSet presAssocID="{584FEA5F-3CC2-457D-851F-F2B7EAD4601E}" presName="accentRepeatNode" presStyleLbl="solidFgAcc1" presStyleIdx="3" presStyleCnt="6"/>
      <dgm:spPr/>
    </dgm:pt>
    <dgm:pt modelId="{97B3E222-A7C9-4AC0-B3DB-EB6323B4ED2D}" type="pres">
      <dgm:prSet presAssocID="{52ECFC4D-A6B2-4752-9727-BC3BDF9002E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0F3CC-A616-4B95-92A4-D46CD88798F8}" type="pres">
      <dgm:prSet presAssocID="{52ECFC4D-A6B2-4752-9727-BC3BDF9002ED}" presName="accent_5" presStyleCnt="0"/>
      <dgm:spPr/>
    </dgm:pt>
    <dgm:pt modelId="{8E5F9901-469C-4615-873D-60A81D7BF4F0}" type="pres">
      <dgm:prSet presAssocID="{52ECFC4D-A6B2-4752-9727-BC3BDF9002ED}" presName="accentRepeatNode" presStyleLbl="solidFgAcc1" presStyleIdx="4" presStyleCnt="6"/>
      <dgm:spPr/>
    </dgm:pt>
    <dgm:pt modelId="{62C9C271-08D2-4B93-BC33-C0B9324B6101}" type="pres">
      <dgm:prSet presAssocID="{0A33E815-96D2-422D-9C8A-662B9B31D7BD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B23013-C688-4C02-A647-75C1531C16E3}" type="pres">
      <dgm:prSet presAssocID="{0A33E815-96D2-422D-9C8A-662B9B31D7BD}" presName="accent_6" presStyleCnt="0"/>
      <dgm:spPr/>
    </dgm:pt>
    <dgm:pt modelId="{230C0A25-746B-4F8E-BD2B-936D39CF1598}" type="pres">
      <dgm:prSet presAssocID="{0A33E815-96D2-422D-9C8A-662B9B31D7BD}" presName="accentRepeatNode" presStyleLbl="solidFgAcc1" presStyleIdx="5" presStyleCnt="6"/>
      <dgm:spPr/>
    </dgm:pt>
  </dgm:ptLst>
  <dgm:cxnLst>
    <dgm:cxn modelId="{1C65EB76-A814-4D7E-8288-2B68DD72F852}" srcId="{D86BB22E-F087-461A-A66E-8C5B391CCF60}" destId="{798504D4-FB71-40E7-80A9-32084525DD89}" srcOrd="2" destOrd="0" parTransId="{0C2E44CC-DFD2-4D9D-994F-421880AE25C2}" sibTransId="{D87FD9FE-DD8F-4A14-AA80-2C3D08AB9EFD}"/>
    <dgm:cxn modelId="{9FCBBA69-D9C4-477E-ADD7-43DE6DFEE483}" type="presOf" srcId="{798504D4-FB71-40E7-80A9-32084525DD89}" destId="{42E2D76F-4C7E-4E55-A53C-66432230EBC4}" srcOrd="0" destOrd="0" presId="urn:microsoft.com/office/officeart/2008/layout/VerticalCurvedList"/>
    <dgm:cxn modelId="{7C681D52-6F40-4B90-BAA1-D74D690F96C5}" srcId="{D86BB22E-F087-461A-A66E-8C5B391CCF60}" destId="{8561A8CC-AB76-48B7-93DD-2A9791BF24AF}" srcOrd="0" destOrd="0" parTransId="{7C5C8E00-2A5F-41B1-AFF0-5E13E7B48D2D}" sibTransId="{4D321135-B570-4040-AE47-1BD2219A1A2D}"/>
    <dgm:cxn modelId="{618CCDF9-8943-4D79-A169-12892125F83B}" type="presOf" srcId="{0A33E815-96D2-422D-9C8A-662B9B31D7BD}" destId="{62C9C271-08D2-4B93-BC33-C0B9324B6101}" srcOrd="0" destOrd="0" presId="urn:microsoft.com/office/officeart/2008/layout/VerticalCurvedList"/>
    <dgm:cxn modelId="{3C110024-3D98-43E8-8760-8E1691D50A8A}" srcId="{D86BB22E-F087-461A-A66E-8C5B391CCF60}" destId="{52ECFC4D-A6B2-4752-9727-BC3BDF9002ED}" srcOrd="4" destOrd="0" parTransId="{B66E73F1-0F02-4978-8420-C8CB16C8810F}" sibTransId="{9E0025E7-EB68-46EB-96C6-4DACF29FE122}"/>
    <dgm:cxn modelId="{009BD4F6-7605-49B9-8B6D-3DC0CA2933CD}" type="presOf" srcId="{4D321135-B570-4040-AE47-1BD2219A1A2D}" destId="{85AA2592-8C09-4726-AEFF-C5787EA3B60F}" srcOrd="0" destOrd="0" presId="urn:microsoft.com/office/officeart/2008/layout/VerticalCurvedList"/>
    <dgm:cxn modelId="{45B9A8D2-9BA8-4743-9095-754DAA298289}" type="presOf" srcId="{584FEA5F-3CC2-457D-851F-F2B7EAD4601E}" destId="{9F801841-FF79-406E-927E-227099EBCFC3}" srcOrd="0" destOrd="0" presId="urn:microsoft.com/office/officeart/2008/layout/VerticalCurvedList"/>
    <dgm:cxn modelId="{EA0B8661-2475-45BF-86C5-15E73D1C2BE7}" srcId="{D86BB22E-F087-461A-A66E-8C5B391CCF60}" destId="{584FEA5F-3CC2-457D-851F-F2B7EAD4601E}" srcOrd="3" destOrd="0" parTransId="{AD3FED41-8064-4821-9B99-E73A319DB8FD}" sibTransId="{3E6EBD44-25C1-4F89-A43D-6A9AC11A6146}"/>
    <dgm:cxn modelId="{534474AE-A7B9-4598-A185-91CDDE5F2AA1}" type="presOf" srcId="{417679C2-0291-49AD-A64F-075C62A2AAFD}" destId="{7AF2B65D-C989-4228-9F7B-57B88543324D}" srcOrd="0" destOrd="0" presId="urn:microsoft.com/office/officeart/2008/layout/VerticalCurvedList"/>
    <dgm:cxn modelId="{891FE67C-FF5E-4537-980D-75876B9664B5}" srcId="{D86BB22E-F087-461A-A66E-8C5B391CCF60}" destId="{417679C2-0291-49AD-A64F-075C62A2AAFD}" srcOrd="1" destOrd="0" parTransId="{9392A287-F9DA-4415-9B86-97AFDF5FE920}" sibTransId="{6793CEDF-D605-4CC1-B765-96E3125F48A9}"/>
    <dgm:cxn modelId="{F1D86789-A4C2-4207-8256-0D30AF3A8A6D}" type="presOf" srcId="{8561A8CC-AB76-48B7-93DD-2A9791BF24AF}" destId="{2010056C-65E8-4896-9F5B-DB946EAE3063}" srcOrd="0" destOrd="0" presId="urn:microsoft.com/office/officeart/2008/layout/VerticalCurvedList"/>
    <dgm:cxn modelId="{F6EF3826-DD5C-40BA-BDC0-39010E304BEF}" type="presOf" srcId="{52ECFC4D-A6B2-4752-9727-BC3BDF9002ED}" destId="{97B3E222-A7C9-4AC0-B3DB-EB6323B4ED2D}" srcOrd="0" destOrd="0" presId="urn:microsoft.com/office/officeart/2008/layout/VerticalCurvedList"/>
    <dgm:cxn modelId="{E6189D72-1F8C-4F25-BFE4-4DBB07452119}" type="presOf" srcId="{D86BB22E-F087-461A-A66E-8C5B391CCF60}" destId="{3258E3B3-5FEA-486A-AA7F-82BF86DE417D}" srcOrd="0" destOrd="0" presId="urn:microsoft.com/office/officeart/2008/layout/VerticalCurvedList"/>
    <dgm:cxn modelId="{32775430-05B4-47C7-984F-A7193D71ED31}" srcId="{D86BB22E-F087-461A-A66E-8C5B391CCF60}" destId="{0A33E815-96D2-422D-9C8A-662B9B31D7BD}" srcOrd="5" destOrd="0" parTransId="{6DD46DCD-74ED-4A82-9275-2E4A0BBB5D96}" sibTransId="{799240EA-3D4D-4E72-A44A-483DDF08DF03}"/>
    <dgm:cxn modelId="{63CB7C54-9FE8-473D-8C32-AFB950E4AF1A}" type="presParOf" srcId="{3258E3B3-5FEA-486A-AA7F-82BF86DE417D}" destId="{F1C1E3A0-D047-4354-89AC-BE6D0F3E27B3}" srcOrd="0" destOrd="0" presId="urn:microsoft.com/office/officeart/2008/layout/VerticalCurvedList"/>
    <dgm:cxn modelId="{30D056B8-A05D-4E12-906E-6E4E7578EDEB}" type="presParOf" srcId="{F1C1E3A0-D047-4354-89AC-BE6D0F3E27B3}" destId="{DA9AFF4E-B9BC-4834-853E-751FDD74D4D3}" srcOrd="0" destOrd="0" presId="urn:microsoft.com/office/officeart/2008/layout/VerticalCurvedList"/>
    <dgm:cxn modelId="{46B74F67-CBE8-4939-BF28-67BFF8117786}" type="presParOf" srcId="{DA9AFF4E-B9BC-4834-853E-751FDD74D4D3}" destId="{38C8F64D-DE7D-4EC5-A6BD-EA11A25EE450}" srcOrd="0" destOrd="0" presId="urn:microsoft.com/office/officeart/2008/layout/VerticalCurvedList"/>
    <dgm:cxn modelId="{DD2F2F54-E3E7-4DAE-9296-AF32F34140B6}" type="presParOf" srcId="{DA9AFF4E-B9BC-4834-853E-751FDD74D4D3}" destId="{85AA2592-8C09-4726-AEFF-C5787EA3B60F}" srcOrd="1" destOrd="0" presId="urn:microsoft.com/office/officeart/2008/layout/VerticalCurvedList"/>
    <dgm:cxn modelId="{A1D340C4-C7E1-4BEC-AFED-C0EA6F4D4479}" type="presParOf" srcId="{DA9AFF4E-B9BC-4834-853E-751FDD74D4D3}" destId="{3746A0F0-7B97-4A6E-84CB-67A7657FE655}" srcOrd="2" destOrd="0" presId="urn:microsoft.com/office/officeart/2008/layout/VerticalCurvedList"/>
    <dgm:cxn modelId="{3B04D6AB-3371-440B-9738-16A6C579D14D}" type="presParOf" srcId="{DA9AFF4E-B9BC-4834-853E-751FDD74D4D3}" destId="{150E0A1C-F5AF-498D-9627-2FAFF44C8E0D}" srcOrd="3" destOrd="0" presId="urn:microsoft.com/office/officeart/2008/layout/VerticalCurvedList"/>
    <dgm:cxn modelId="{F4BEBD93-D4BF-4DF3-99E3-26227C60740A}" type="presParOf" srcId="{F1C1E3A0-D047-4354-89AC-BE6D0F3E27B3}" destId="{2010056C-65E8-4896-9F5B-DB946EAE3063}" srcOrd="1" destOrd="0" presId="urn:microsoft.com/office/officeart/2008/layout/VerticalCurvedList"/>
    <dgm:cxn modelId="{CF78E626-0EC7-451A-8944-D8F162B39721}" type="presParOf" srcId="{F1C1E3A0-D047-4354-89AC-BE6D0F3E27B3}" destId="{1891C9ED-5F05-43B2-9C9D-750A6C54FC0F}" srcOrd="2" destOrd="0" presId="urn:microsoft.com/office/officeart/2008/layout/VerticalCurvedList"/>
    <dgm:cxn modelId="{56704B6C-BC45-482C-A200-CA802CB893E4}" type="presParOf" srcId="{1891C9ED-5F05-43B2-9C9D-750A6C54FC0F}" destId="{3FD86472-982B-44CD-821E-43A8A625B09A}" srcOrd="0" destOrd="0" presId="urn:microsoft.com/office/officeart/2008/layout/VerticalCurvedList"/>
    <dgm:cxn modelId="{76649098-933B-42F6-98F5-66286FABAA3A}" type="presParOf" srcId="{F1C1E3A0-D047-4354-89AC-BE6D0F3E27B3}" destId="{7AF2B65D-C989-4228-9F7B-57B88543324D}" srcOrd="3" destOrd="0" presId="urn:microsoft.com/office/officeart/2008/layout/VerticalCurvedList"/>
    <dgm:cxn modelId="{9A372F7E-30CB-4DE2-B15E-816D355DD2B5}" type="presParOf" srcId="{F1C1E3A0-D047-4354-89AC-BE6D0F3E27B3}" destId="{C79D1CB5-BF1A-4963-9053-A9CE7B9DB331}" srcOrd="4" destOrd="0" presId="urn:microsoft.com/office/officeart/2008/layout/VerticalCurvedList"/>
    <dgm:cxn modelId="{2FFA49E2-E825-4E67-8EE7-A4BBDA016549}" type="presParOf" srcId="{C79D1CB5-BF1A-4963-9053-A9CE7B9DB331}" destId="{41412595-0596-4EE4-9468-941396C0EC00}" srcOrd="0" destOrd="0" presId="urn:microsoft.com/office/officeart/2008/layout/VerticalCurvedList"/>
    <dgm:cxn modelId="{7A3D2772-DAEB-4C39-ADDB-3C5F1818259C}" type="presParOf" srcId="{F1C1E3A0-D047-4354-89AC-BE6D0F3E27B3}" destId="{42E2D76F-4C7E-4E55-A53C-66432230EBC4}" srcOrd="5" destOrd="0" presId="urn:microsoft.com/office/officeart/2008/layout/VerticalCurvedList"/>
    <dgm:cxn modelId="{913F91DE-D1EB-4CA5-A86A-2FDFCC2043DE}" type="presParOf" srcId="{F1C1E3A0-D047-4354-89AC-BE6D0F3E27B3}" destId="{8B1043EE-8CF8-4FC3-9955-7199A98D76C9}" srcOrd="6" destOrd="0" presId="urn:microsoft.com/office/officeart/2008/layout/VerticalCurvedList"/>
    <dgm:cxn modelId="{C8457566-8B33-4B0B-BD0D-DF36F137EDF5}" type="presParOf" srcId="{8B1043EE-8CF8-4FC3-9955-7199A98D76C9}" destId="{78FD2858-DF36-49BE-A556-28EF5C5DB631}" srcOrd="0" destOrd="0" presId="urn:microsoft.com/office/officeart/2008/layout/VerticalCurvedList"/>
    <dgm:cxn modelId="{03A38829-2A97-474D-97F5-752B016D7F95}" type="presParOf" srcId="{F1C1E3A0-D047-4354-89AC-BE6D0F3E27B3}" destId="{9F801841-FF79-406E-927E-227099EBCFC3}" srcOrd="7" destOrd="0" presId="urn:microsoft.com/office/officeart/2008/layout/VerticalCurvedList"/>
    <dgm:cxn modelId="{5BD2303A-DB9E-47C1-90BC-350001F921DD}" type="presParOf" srcId="{F1C1E3A0-D047-4354-89AC-BE6D0F3E27B3}" destId="{B38161DB-F1A9-4201-A022-028EE44AF2F9}" srcOrd="8" destOrd="0" presId="urn:microsoft.com/office/officeart/2008/layout/VerticalCurvedList"/>
    <dgm:cxn modelId="{F74D984F-8D10-4655-ACEB-C53E44E20A68}" type="presParOf" srcId="{B38161DB-F1A9-4201-A022-028EE44AF2F9}" destId="{EF596F28-5743-4193-84D7-9721120E340A}" srcOrd="0" destOrd="0" presId="urn:microsoft.com/office/officeart/2008/layout/VerticalCurvedList"/>
    <dgm:cxn modelId="{76B7DA52-6A04-488D-A4FB-DD78C338E47E}" type="presParOf" srcId="{F1C1E3A0-D047-4354-89AC-BE6D0F3E27B3}" destId="{97B3E222-A7C9-4AC0-B3DB-EB6323B4ED2D}" srcOrd="9" destOrd="0" presId="urn:microsoft.com/office/officeart/2008/layout/VerticalCurvedList"/>
    <dgm:cxn modelId="{F96C29CE-40F1-4FC6-AC6F-F8FA30A313FD}" type="presParOf" srcId="{F1C1E3A0-D047-4354-89AC-BE6D0F3E27B3}" destId="{3250F3CC-A616-4B95-92A4-D46CD88798F8}" srcOrd="10" destOrd="0" presId="urn:microsoft.com/office/officeart/2008/layout/VerticalCurvedList"/>
    <dgm:cxn modelId="{9F9374F6-7271-487F-91AF-984018D71A16}" type="presParOf" srcId="{3250F3CC-A616-4B95-92A4-D46CD88798F8}" destId="{8E5F9901-469C-4615-873D-60A81D7BF4F0}" srcOrd="0" destOrd="0" presId="urn:microsoft.com/office/officeart/2008/layout/VerticalCurvedList"/>
    <dgm:cxn modelId="{1A20A65D-0622-4AAB-A621-7084541208EB}" type="presParOf" srcId="{F1C1E3A0-D047-4354-89AC-BE6D0F3E27B3}" destId="{62C9C271-08D2-4B93-BC33-C0B9324B6101}" srcOrd="11" destOrd="0" presId="urn:microsoft.com/office/officeart/2008/layout/VerticalCurvedList"/>
    <dgm:cxn modelId="{531E1ADF-E942-481B-8B08-7B5353D6BBDB}" type="presParOf" srcId="{F1C1E3A0-D047-4354-89AC-BE6D0F3E27B3}" destId="{48B23013-C688-4C02-A647-75C1531C16E3}" srcOrd="12" destOrd="0" presId="urn:microsoft.com/office/officeart/2008/layout/VerticalCurvedList"/>
    <dgm:cxn modelId="{6D87CDCD-8EB5-4D4A-9138-89EAE6610510}" type="presParOf" srcId="{48B23013-C688-4C02-A647-75C1531C16E3}" destId="{230C0A25-746B-4F8E-BD2B-936D39CF15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BE568C4-7F0E-48DE-971F-9A6979826A7C}" type="doc">
      <dgm:prSet loTypeId="urn:microsoft.com/office/officeart/2005/8/layout/chart3" loCatId="cycle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AE4E9C23-D3CF-45A7-B014-09FB1E9F645B}">
      <dgm:prSet custT="1"/>
      <dgm:spPr/>
      <dgm:t>
        <a:bodyPr/>
        <a:lstStyle/>
        <a:p>
          <a:pPr rtl="0"/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белки - до 27 %, </a:t>
          </a:r>
        </a:p>
      </dgm:t>
    </dgm:pt>
    <dgm:pt modelId="{2784A631-2288-4E6D-8903-80B0866BC3D9}" type="parTrans" cxnId="{A3F01C32-4CAA-4261-B526-E8C5232FFB61}">
      <dgm:prSet/>
      <dgm:spPr/>
      <dgm:t>
        <a:bodyPr/>
        <a:lstStyle/>
        <a:p>
          <a:endParaRPr lang="ru-RU"/>
        </a:p>
      </dgm:t>
    </dgm:pt>
    <dgm:pt modelId="{31D63E0F-9AF7-4C87-B693-BE531A0D9A57}" type="sibTrans" cxnId="{A3F01C32-4CAA-4261-B526-E8C5232FFB61}">
      <dgm:prSet/>
      <dgm:spPr/>
      <dgm:t>
        <a:bodyPr/>
        <a:lstStyle/>
        <a:p>
          <a:endParaRPr lang="ru-RU"/>
        </a:p>
      </dgm:t>
    </dgm:pt>
    <dgm:pt modelId="{C57F9535-7771-42C9-B71A-8A9B87747DC8}">
      <dgm:prSet custT="1"/>
      <dgm:spPr/>
      <dgm:t>
        <a:bodyPr/>
        <a:lstStyle/>
        <a:p>
          <a:pPr rtl="0"/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углеводы - до 36 %, </a:t>
          </a:r>
        </a:p>
      </dgm:t>
    </dgm:pt>
    <dgm:pt modelId="{309FC7AB-48DA-4DAE-95D7-F8A6A2FC3CF5}" type="parTrans" cxnId="{12B09556-1D48-439B-8574-8DA732A3D967}">
      <dgm:prSet/>
      <dgm:spPr/>
      <dgm:t>
        <a:bodyPr/>
        <a:lstStyle/>
        <a:p>
          <a:endParaRPr lang="ru-RU"/>
        </a:p>
      </dgm:t>
    </dgm:pt>
    <dgm:pt modelId="{714E6961-B1E9-43DA-BDFF-6FD90B9D239C}" type="sibTrans" cxnId="{12B09556-1D48-439B-8574-8DA732A3D967}">
      <dgm:prSet/>
      <dgm:spPr/>
      <dgm:t>
        <a:bodyPr/>
        <a:lstStyle/>
        <a:p>
          <a:endParaRPr lang="ru-RU"/>
        </a:p>
      </dgm:t>
    </dgm:pt>
    <dgm:pt modelId="{18B2A342-1A11-4C6D-B984-E6A3D88BCA96}">
      <dgm:prSet custT="1"/>
      <dgm:spPr/>
      <dgm:t>
        <a:bodyPr/>
        <a:lstStyle/>
        <a:p>
          <a:pPr rtl="0"/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гексозамин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до 11 %</a:t>
          </a:r>
        </a:p>
      </dgm:t>
    </dgm:pt>
    <dgm:pt modelId="{098A66B7-64FF-44DE-981A-3E3359DA9C9B}" type="parTrans" cxnId="{13A27BBF-3596-4CD1-9FED-0CD8FC67A1EB}">
      <dgm:prSet/>
      <dgm:spPr/>
      <dgm:t>
        <a:bodyPr/>
        <a:lstStyle/>
        <a:p>
          <a:endParaRPr lang="ru-RU"/>
        </a:p>
      </dgm:t>
    </dgm:pt>
    <dgm:pt modelId="{F4F22DE0-56D7-4E98-B6E5-C9ADCF9CE3A9}" type="sibTrans" cxnId="{13A27BBF-3596-4CD1-9FED-0CD8FC67A1EB}">
      <dgm:prSet/>
      <dgm:spPr/>
      <dgm:t>
        <a:bodyPr/>
        <a:lstStyle/>
        <a:p>
          <a:endParaRPr lang="ru-RU"/>
        </a:p>
      </dgm:t>
    </dgm:pt>
    <dgm:pt modelId="{F0E363F7-F27E-4131-9869-60CF961A4896}">
      <dgm:prSet custT="1"/>
      <dgm:spPr/>
      <dgm:t>
        <a:bodyPr/>
        <a:lstStyle/>
        <a:p>
          <a:pPr rtl="0"/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липиды - около 5 %, </a:t>
          </a:r>
        </a:p>
      </dgm:t>
    </dgm:pt>
    <dgm:pt modelId="{58DE13BB-A1B2-4034-A047-63A403D83945}" type="parTrans" cxnId="{35E86675-71A5-4F42-93E6-D206310BB616}">
      <dgm:prSet/>
      <dgm:spPr/>
      <dgm:t>
        <a:bodyPr/>
        <a:lstStyle/>
        <a:p>
          <a:endParaRPr lang="ru-RU"/>
        </a:p>
      </dgm:t>
    </dgm:pt>
    <dgm:pt modelId="{E69A76AD-DA09-45C0-BB21-4F907EF2E78B}" type="sibTrans" cxnId="{35E86675-71A5-4F42-93E6-D206310BB616}">
      <dgm:prSet/>
      <dgm:spPr/>
      <dgm:t>
        <a:bodyPr/>
        <a:lstStyle/>
        <a:p>
          <a:endParaRPr lang="ru-RU"/>
        </a:p>
      </dgm:t>
    </dgm:pt>
    <dgm:pt modelId="{82E0E4C3-F08A-4CBF-B2FE-A487B622DACC}">
      <dgm:prSet custT="1"/>
      <dgm:spPr/>
      <dgm:t>
        <a:bodyPr/>
        <a:lstStyle/>
        <a:p>
          <a:pPr rtl="0"/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фосфора - 0,5 %.</a:t>
          </a:r>
        </a:p>
      </dgm:t>
    </dgm:pt>
    <dgm:pt modelId="{5AF40008-A572-4B51-8765-1F7C810D2BBE}" type="parTrans" cxnId="{23812735-41C5-4845-B422-DD5E97402839}">
      <dgm:prSet/>
      <dgm:spPr/>
      <dgm:t>
        <a:bodyPr/>
        <a:lstStyle/>
        <a:p>
          <a:endParaRPr lang="ru-RU"/>
        </a:p>
      </dgm:t>
    </dgm:pt>
    <dgm:pt modelId="{DAFC52BA-AFB5-4F4F-AB2E-95CE58197790}" type="sibTrans" cxnId="{23812735-41C5-4845-B422-DD5E97402839}">
      <dgm:prSet/>
      <dgm:spPr/>
      <dgm:t>
        <a:bodyPr/>
        <a:lstStyle/>
        <a:p>
          <a:endParaRPr lang="ru-RU"/>
        </a:p>
      </dgm:t>
    </dgm:pt>
    <dgm:pt modelId="{E1A1EECA-32E9-4A99-A369-EE40BF1BED96}" type="pres">
      <dgm:prSet presAssocID="{8BE568C4-7F0E-48DE-971F-9A6979826A7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B5AB35-C65A-417E-81E5-C4B57FFCA332}" type="pres">
      <dgm:prSet presAssocID="{8BE568C4-7F0E-48DE-971F-9A6979826A7C}" presName="wedge1" presStyleLbl="node1" presStyleIdx="0" presStyleCnt="5"/>
      <dgm:spPr/>
      <dgm:t>
        <a:bodyPr/>
        <a:lstStyle/>
        <a:p>
          <a:endParaRPr lang="ru-RU"/>
        </a:p>
      </dgm:t>
    </dgm:pt>
    <dgm:pt modelId="{6A01500C-EE77-4FD8-8896-790A77B06B1C}" type="pres">
      <dgm:prSet presAssocID="{8BE568C4-7F0E-48DE-971F-9A6979826A7C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458692-E98F-4FDE-9EFC-5A0D17DFDCE5}" type="pres">
      <dgm:prSet presAssocID="{8BE568C4-7F0E-48DE-971F-9A6979826A7C}" presName="wedge2" presStyleLbl="node1" presStyleIdx="1" presStyleCnt="5"/>
      <dgm:spPr/>
      <dgm:t>
        <a:bodyPr/>
        <a:lstStyle/>
        <a:p>
          <a:endParaRPr lang="ru-RU"/>
        </a:p>
      </dgm:t>
    </dgm:pt>
    <dgm:pt modelId="{39CC8ED0-506F-4EEF-AD94-91197D796188}" type="pres">
      <dgm:prSet presAssocID="{8BE568C4-7F0E-48DE-971F-9A6979826A7C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4737D3-E547-4F74-B263-BD01BB804E49}" type="pres">
      <dgm:prSet presAssocID="{8BE568C4-7F0E-48DE-971F-9A6979826A7C}" presName="wedge3" presStyleLbl="node1" presStyleIdx="2" presStyleCnt="5"/>
      <dgm:spPr/>
      <dgm:t>
        <a:bodyPr/>
        <a:lstStyle/>
        <a:p>
          <a:endParaRPr lang="ru-RU"/>
        </a:p>
      </dgm:t>
    </dgm:pt>
    <dgm:pt modelId="{C2524DCB-0D14-4D30-8F14-31B3A94E6BF7}" type="pres">
      <dgm:prSet presAssocID="{8BE568C4-7F0E-48DE-971F-9A6979826A7C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7508D3-2169-46D8-A106-C019803B6F64}" type="pres">
      <dgm:prSet presAssocID="{8BE568C4-7F0E-48DE-971F-9A6979826A7C}" presName="wedge4" presStyleLbl="node1" presStyleIdx="3" presStyleCnt="5"/>
      <dgm:spPr/>
      <dgm:t>
        <a:bodyPr/>
        <a:lstStyle/>
        <a:p>
          <a:endParaRPr lang="ru-RU"/>
        </a:p>
      </dgm:t>
    </dgm:pt>
    <dgm:pt modelId="{E625452B-EC40-4DB5-BC29-E5AD79AA9CB7}" type="pres">
      <dgm:prSet presAssocID="{8BE568C4-7F0E-48DE-971F-9A6979826A7C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9B67FF-F90D-406C-9289-28D2E8BC988F}" type="pres">
      <dgm:prSet presAssocID="{8BE568C4-7F0E-48DE-971F-9A6979826A7C}" presName="wedge5" presStyleLbl="node1" presStyleIdx="4" presStyleCnt="5"/>
      <dgm:spPr/>
      <dgm:t>
        <a:bodyPr/>
        <a:lstStyle/>
        <a:p>
          <a:endParaRPr lang="ru-RU"/>
        </a:p>
      </dgm:t>
    </dgm:pt>
    <dgm:pt modelId="{12BFFA92-DBB5-45E0-9595-DF499CE7BC9A}" type="pres">
      <dgm:prSet presAssocID="{8BE568C4-7F0E-48DE-971F-9A6979826A7C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8617C9-72C2-472A-9B51-A98158CF16BA}" type="presOf" srcId="{AE4E9C23-D3CF-45A7-B014-09FB1E9F645B}" destId="{0AB5AB35-C65A-417E-81E5-C4B57FFCA332}" srcOrd="0" destOrd="0" presId="urn:microsoft.com/office/officeart/2005/8/layout/chart3"/>
    <dgm:cxn modelId="{12B09556-1D48-439B-8574-8DA732A3D967}" srcId="{8BE568C4-7F0E-48DE-971F-9A6979826A7C}" destId="{C57F9535-7771-42C9-B71A-8A9B87747DC8}" srcOrd="1" destOrd="0" parTransId="{309FC7AB-48DA-4DAE-95D7-F8A6A2FC3CF5}" sibTransId="{714E6961-B1E9-43DA-BDFF-6FD90B9D239C}"/>
    <dgm:cxn modelId="{6DA1B3A4-76F5-44D7-90B4-8DF9C48628AC}" type="presOf" srcId="{18B2A342-1A11-4C6D-B984-E6A3D88BCA96}" destId="{C2524DCB-0D14-4D30-8F14-31B3A94E6BF7}" srcOrd="1" destOrd="0" presId="urn:microsoft.com/office/officeart/2005/8/layout/chart3"/>
    <dgm:cxn modelId="{13A27BBF-3596-4CD1-9FED-0CD8FC67A1EB}" srcId="{8BE568C4-7F0E-48DE-971F-9A6979826A7C}" destId="{18B2A342-1A11-4C6D-B984-E6A3D88BCA96}" srcOrd="2" destOrd="0" parTransId="{098A66B7-64FF-44DE-981A-3E3359DA9C9B}" sibTransId="{F4F22DE0-56D7-4E98-B6E5-C9ADCF9CE3A9}"/>
    <dgm:cxn modelId="{3D024C00-3D85-4980-8D82-65D31E0BFDE5}" type="presOf" srcId="{C57F9535-7771-42C9-B71A-8A9B87747DC8}" destId="{39CC8ED0-506F-4EEF-AD94-91197D796188}" srcOrd="1" destOrd="0" presId="urn:microsoft.com/office/officeart/2005/8/layout/chart3"/>
    <dgm:cxn modelId="{2A525673-A99C-4527-A7FD-F27D52638A97}" type="presOf" srcId="{F0E363F7-F27E-4131-9869-60CF961A4896}" destId="{427508D3-2169-46D8-A106-C019803B6F64}" srcOrd="0" destOrd="0" presId="urn:microsoft.com/office/officeart/2005/8/layout/chart3"/>
    <dgm:cxn modelId="{B35D4087-AF85-4CC8-BB9B-482BDE2F17ED}" type="presOf" srcId="{82E0E4C3-F08A-4CBF-B2FE-A487B622DACC}" destId="{C79B67FF-F90D-406C-9289-28D2E8BC988F}" srcOrd="0" destOrd="0" presId="urn:microsoft.com/office/officeart/2005/8/layout/chart3"/>
    <dgm:cxn modelId="{88C7C747-AE0F-4093-AFD9-2D04ED74C46E}" type="presOf" srcId="{82E0E4C3-F08A-4CBF-B2FE-A487B622DACC}" destId="{12BFFA92-DBB5-45E0-9595-DF499CE7BC9A}" srcOrd="1" destOrd="0" presId="urn:microsoft.com/office/officeart/2005/8/layout/chart3"/>
    <dgm:cxn modelId="{E71EC351-C650-4B1C-A6BD-10FDD93EC188}" type="presOf" srcId="{18B2A342-1A11-4C6D-B984-E6A3D88BCA96}" destId="{4B4737D3-E547-4F74-B263-BD01BB804E49}" srcOrd="0" destOrd="0" presId="urn:microsoft.com/office/officeart/2005/8/layout/chart3"/>
    <dgm:cxn modelId="{031FE988-AFBB-4382-BC26-366D039064F6}" type="presOf" srcId="{8BE568C4-7F0E-48DE-971F-9A6979826A7C}" destId="{E1A1EECA-32E9-4A99-A369-EE40BF1BED96}" srcOrd="0" destOrd="0" presId="urn:microsoft.com/office/officeart/2005/8/layout/chart3"/>
    <dgm:cxn modelId="{35E86675-71A5-4F42-93E6-D206310BB616}" srcId="{8BE568C4-7F0E-48DE-971F-9A6979826A7C}" destId="{F0E363F7-F27E-4131-9869-60CF961A4896}" srcOrd="3" destOrd="0" parTransId="{58DE13BB-A1B2-4034-A047-63A403D83945}" sibTransId="{E69A76AD-DA09-45C0-BB21-4F907EF2E78B}"/>
    <dgm:cxn modelId="{740D7B4D-D0E6-45FC-AD86-F0A1F9F349E7}" type="presOf" srcId="{AE4E9C23-D3CF-45A7-B014-09FB1E9F645B}" destId="{6A01500C-EE77-4FD8-8896-790A77B06B1C}" srcOrd="1" destOrd="0" presId="urn:microsoft.com/office/officeart/2005/8/layout/chart3"/>
    <dgm:cxn modelId="{E4FECB00-E318-43FB-BF3D-2777EA5C64DE}" type="presOf" srcId="{C57F9535-7771-42C9-B71A-8A9B87747DC8}" destId="{3F458692-E98F-4FDE-9EFC-5A0D17DFDCE5}" srcOrd="0" destOrd="0" presId="urn:microsoft.com/office/officeart/2005/8/layout/chart3"/>
    <dgm:cxn modelId="{393FBC0B-DB13-4D80-9E6F-4649B04829F3}" type="presOf" srcId="{F0E363F7-F27E-4131-9869-60CF961A4896}" destId="{E625452B-EC40-4DB5-BC29-E5AD79AA9CB7}" srcOrd="1" destOrd="0" presId="urn:microsoft.com/office/officeart/2005/8/layout/chart3"/>
    <dgm:cxn modelId="{A3F01C32-4CAA-4261-B526-E8C5232FFB61}" srcId="{8BE568C4-7F0E-48DE-971F-9A6979826A7C}" destId="{AE4E9C23-D3CF-45A7-B014-09FB1E9F645B}" srcOrd="0" destOrd="0" parTransId="{2784A631-2288-4E6D-8903-80B0866BC3D9}" sibTransId="{31D63E0F-9AF7-4C87-B693-BE531A0D9A57}"/>
    <dgm:cxn modelId="{23812735-41C5-4845-B422-DD5E97402839}" srcId="{8BE568C4-7F0E-48DE-971F-9A6979826A7C}" destId="{82E0E4C3-F08A-4CBF-B2FE-A487B622DACC}" srcOrd="4" destOrd="0" parTransId="{5AF40008-A572-4B51-8765-1F7C810D2BBE}" sibTransId="{DAFC52BA-AFB5-4F4F-AB2E-95CE58197790}"/>
    <dgm:cxn modelId="{ECF7E2D9-0BE9-4FFC-BFBC-A361B10F4C11}" type="presParOf" srcId="{E1A1EECA-32E9-4A99-A369-EE40BF1BED96}" destId="{0AB5AB35-C65A-417E-81E5-C4B57FFCA332}" srcOrd="0" destOrd="0" presId="urn:microsoft.com/office/officeart/2005/8/layout/chart3"/>
    <dgm:cxn modelId="{E5686176-BB32-4845-B0BE-955E175F3542}" type="presParOf" srcId="{E1A1EECA-32E9-4A99-A369-EE40BF1BED96}" destId="{6A01500C-EE77-4FD8-8896-790A77B06B1C}" srcOrd="1" destOrd="0" presId="urn:microsoft.com/office/officeart/2005/8/layout/chart3"/>
    <dgm:cxn modelId="{EF7CDBB3-2D34-4053-8A4E-18FFC59689C5}" type="presParOf" srcId="{E1A1EECA-32E9-4A99-A369-EE40BF1BED96}" destId="{3F458692-E98F-4FDE-9EFC-5A0D17DFDCE5}" srcOrd="2" destOrd="0" presId="urn:microsoft.com/office/officeart/2005/8/layout/chart3"/>
    <dgm:cxn modelId="{84E23EFB-3FF5-4192-846B-BCE9FB4AA627}" type="presParOf" srcId="{E1A1EECA-32E9-4A99-A369-EE40BF1BED96}" destId="{39CC8ED0-506F-4EEF-AD94-91197D796188}" srcOrd="3" destOrd="0" presId="urn:microsoft.com/office/officeart/2005/8/layout/chart3"/>
    <dgm:cxn modelId="{15720B18-6A64-431C-AE35-76910DB1A924}" type="presParOf" srcId="{E1A1EECA-32E9-4A99-A369-EE40BF1BED96}" destId="{4B4737D3-E547-4F74-B263-BD01BB804E49}" srcOrd="4" destOrd="0" presId="urn:microsoft.com/office/officeart/2005/8/layout/chart3"/>
    <dgm:cxn modelId="{6168043B-0A7F-4E7D-B334-E21052555782}" type="presParOf" srcId="{E1A1EECA-32E9-4A99-A369-EE40BF1BED96}" destId="{C2524DCB-0D14-4D30-8F14-31B3A94E6BF7}" srcOrd="5" destOrd="0" presId="urn:microsoft.com/office/officeart/2005/8/layout/chart3"/>
    <dgm:cxn modelId="{E3504605-F0CD-4DB9-B0B4-28F00237B7B1}" type="presParOf" srcId="{E1A1EECA-32E9-4A99-A369-EE40BF1BED96}" destId="{427508D3-2169-46D8-A106-C019803B6F64}" srcOrd="6" destOrd="0" presId="urn:microsoft.com/office/officeart/2005/8/layout/chart3"/>
    <dgm:cxn modelId="{1662E37B-A3DA-4F8F-92A9-128CFAA891F2}" type="presParOf" srcId="{E1A1EECA-32E9-4A99-A369-EE40BF1BED96}" destId="{E625452B-EC40-4DB5-BC29-E5AD79AA9CB7}" srcOrd="7" destOrd="0" presId="urn:microsoft.com/office/officeart/2005/8/layout/chart3"/>
    <dgm:cxn modelId="{2C2AB9C5-E176-4CA5-A715-5BC26A6B830F}" type="presParOf" srcId="{E1A1EECA-32E9-4A99-A369-EE40BF1BED96}" destId="{C79B67FF-F90D-406C-9289-28D2E8BC988F}" srcOrd="8" destOrd="0" presId="urn:microsoft.com/office/officeart/2005/8/layout/chart3"/>
    <dgm:cxn modelId="{A5F507E6-EE95-48AA-93DC-A84ED3E7EDC7}" type="presParOf" srcId="{E1A1EECA-32E9-4A99-A369-EE40BF1BED96}" destId="{12BFFA92-DBB5-45E0-9595-DF499CE7BC9A}" srcOrd="9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4493F-ED4C-4278-ACA5-F0AD508A1162}">
      <dsp:nvSpPr>
        <dsp:cNvPr id="0" name=""/>
        <dsp:cNvSpPr/>
      </dsp:nvSpPr>
      <dsp:spPr>
        <a:xfrm>
          <a:off x="2558623" y="679909"/>
          <a:ext cx="5239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3938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6729" y="722854"/>
        <a:ext cx="27726" cy="5550"/>
      </dsp:txXfrm>
    </dsp:sp>
    <dsp:sp modelId="{7CDA71B2-9030-4548-A62C-DB4A59F9019B}">
      <dsp:nvSpPr>
        <dsp:cNvPr id="0" name=""/>
        <dsp:cNvSpPr/>
      </dsp:nvSpPr>
      <dsp:spPr>
        <a:xfrm>
          <a:off x="149387" y="2318"/>
          <a:ext cx="2411036" cy="14466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Морфологически бактерии различаются по следующим признакам: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9387" y="2318"/>
        <a:ext cx="2411036" cy="1446621"/>
      </dsp:txXfrm>
    </dsp:sp>
    <dsp:sp modelId="{E9C67B5D-BA1A-4321-824E-6230782DE8EE}">
      <dsp:nvSpPr>
        <dsp:cNvPr id="0" name=""/>
        <dsp:cNvSpPr/>
      </dsp:nvSpPr>
      <dsp:spPr>
        <a:xfrm>
          <a:off x="5524198" y="679909"/>
          <a:ext cx="5239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3938" y="45720"/>
              </a:lnTo>
            </a:path>
          </a:pathLst>
        </a:custGeom>
        <a:noFill/>
        <a:ln w="635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72303" y="722854"/>
        <a:ext cx="27726" cy="5550"/>
      </dsp:txXfrm>
    </dsp:sp>
    <dsp:sp modelId="{258A6CFB-6F48-4646-8C30-4AE1354555D3}">
      <dsp:nvSpPr>
        <dsp:cNvPr id="0" name=""/>
        <dsp:cNvSpPr/>
      </dsp:nvSpPr>
      <dsp:spPr>
        <a:xfrm>
          <a:off x="3114961" y="2318"/>
          <a:ext cx="2411036" cy="1446621"/>
        </a:xfrm>
        <a:prstGeom prst="rect">
          <a:avLst/>
        </a:prstGeom>
        <a:solidFill>
          <a:schemeClr val="accent4">
            <a:hueOff val="2079139"/>
            <a:satOff val="-9594"/>
            <a:lumOff val="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а) форме; 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4961" y="2318"/>
        <a:ext cx="2411036" cy="1446621"/>
      </dsp:txXfrm>
    </dsp:sp>
    <dsp:sp modelId="{02D9BCB1-44E8-49BE-ABF8-8B3418A1CAA6}">
      <dsp:nvSpPr>
        <dsp:cNvPr id="0" name=""/>
        <dsp:cNvSpPr/>
      </dsp:nvSpPr>
      <dsp:spPr>
        <a:xfrm>
          <a:off x="1354905" y="1447140"/>
          <a:ext cx="5931149" cy="523938"/>
        </a:xfrm>
        <a:custGeom>
          <a:avLst/>
          <a:gdLst/>
          <a:ahLst/>
          <a:cxnLst/>
          <a:rect l="0" t="0" r="0" b="0"/>
          <a:pathLst>
            <a:path>
              <a:moveTo>
                <a:pt x="5931149" y="0"/>
              </a:moveTo>
              <a:lnTo>
                <a:pt x="5931149" y="279069"/>
              </a:lnTo>
              <a:lnTo>
                <a:pt x="0" y="279069"/>
              </a:lnTo>
              <a:lnTo>
                <a:pt x="0" y="523938"/>
              </a:lnTo>
            </a:path>
          </a:pathLst>
        </a:custGeom>
        <a:noFill/>
        <a:ln w="635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1554" y="1706334"/>
        <a:ext cx="297850" cy="5550"/>
      </dsp:txXfrm>
    </dsp:sp>
    <dsp:sp modelId="{D1D64A37-E0E1-478E-8A20-DD6D3C6ADBCF}">
      <dsp:nvSpPr>
        <dsp:cNvPr id="0" name=""/>
        <dsp:cNvSpPr/>
      </dsp:nvSpPr>
      <dsp:spPr>
        <a:xfrm>
          <a:off x="6080536" y="2318"/>
          <a:ext cx="2411036" cy="1446621"/>
        </a:xfrm>
        <a:prstGeom prst="rect">
          <a:avLst/>
        </a:prstGeom>
        <a:solidFill>
          <a:schemeClr val="accent4">
            <a:hueOff val="4158277"/>
            <a:satOff val="-19187"/>
            <a:lumOff val="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б) величине; 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80536" y="2318"/>
        <a:ext cx="2411036" cy="1446621"/>
      </dsp:txXfrm>
    </dsp:sp>
    <dsp:sp modelId="{8D0C5095-8F8A-4F95-B67D-A45CE0D96A93}">
      <dsp:nvSpPr>
        <dsp:cNvPr id="0" name=""/>
        <dsp:cNvSpPr/>
      </dsp:nvSpPr>
      <dsp:spPr>
        <a:xfrm>
          <a:off x="2558623" y="2681069"/>
          <a:ext cx="5239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3938" y="45720"/>
              </a:lnTo>
            </a:path>
          </a:pathLst>
        </a:custGeom>
        <a:noFill/>
        <a:ln w="6350" cap="flat" cmpd="sng" algn="ctr">
          <a:solidFill>
            <a:schemeClr val="accent4">
              <a:hueOff val="7796770"/>
              <a:satOff val="-35976"/>
              <a:lumOff val="132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06729" y="2724014"/>
        <a:ext cx="27726" cy="5550"/>
      </dsp:txXfrm>
    </dsp:sp>
    <dsp:sp modelId="{47F88D64-6C97-4039-96F8-F78ABDA5682B}">
      <dsp:nvSpPr>
        <dsp:cNvPr id="0" name=""/>
        <dsp:cNvSpPr/>
      </dsp:nvSpPr>
      <dsp:spPr>
        <a:xfrm>
          <a:off x="149387" y="2003478"/>
          <a:ext cx="2411036" cy="1446621"/>
        </a:xfrm>
        <a:prstGeom prst="rect">
          <a:avLst/>
        </a:prstGeom>
        <a:solidFill>
          <a:schemeClr val="accent4">
            <a:hueOff val="6237416"/>
            <a:satOff val="-28781"/>
            <a:lumOff val="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в) взаимному расположению клеток; 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9387" y="2003478"/>
        <a:ext cx="2411036" cy="1446621"/>
      </dsp:txXfrm>
    </dsp:sp>
    <dsp:sp modelId="{50992192-E8E6-4EC2-A2F3-85AB94EB7572}">
      <dsp:nvSpPr>
        <dsp:cNvPr id="0" name=""/>
        <dsp:cNvSpPr/>
      </dsp:nvSpPr>
      <dsp:spPr>
        <a:xfrm>
          <a:off x="5524198" y="2681069"/>
          <a:ext cx="5239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3938" y="45720"/>
              </a:lnTo>
            </a:path>
          </a:pathLst>
        </a:custGeom>
        <a:noFill/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72303" y="2724014"/>
        <a:ext cx="27726" cy="5550"/>
      </dsp:txXfrm>
    </dsp:sp>
    <dsp:sp modelId="{6655FB8B-C9F2-4EF7-BDB9-D5190576021D}">
      <dsp:nvSpPr>
        <dsp:cNvPr id="0" name=""/>
        <dsp:cNvSpPr/>
      </dsp:nvSpPr>
      <dsp:spPr>
        <a:xfrm>
          <a:off x="3114961" y="2003478"/>
          <a:ext cx="2411036" cy="1446621"/>
        </a:xfrm>
        <a:prstGeom prst="rect">
          <a:avLst/>
        </a:prstGeom>
        <a:solidFill>
          <a:schemeClr val="accent4">
            <a:hueOff val="8316554"/>
            <a:satOff val="-38374"/>
            <a:lumOff val="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г) по наличию или отсутствию жгутиков и капсул; 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4961" y="2003478"/>
        <a:ext cx="2411036" cy="1446621"/>
      </dsp:txXfrm>
    </dsp:sp>
    <dsp:sp modelId="{BC2EF4F5-D9BB-4A20-A604-B76930BEC852}">
      <dsp:nvSpPr>
        <dsp:cNvPr id="0" name=""/>
        <dsp:cNvSpPr/>
      </dsp:nvSpPr>
      <dsp:spPr>
        <a:xfrm>
          <a:off x="6080536" y="2003478"/>
          <a:ext cx="2411036" cy="1446621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д) по способности к спорообразованию и т. д.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80536" y="2003478"/>
        <a:ext cx="2411036" cy="1446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CEF78-1FDC-4F1C-BD43-9EEF9CC1B74A}">
      <dsp:nvSpPr>
        <dsp:cNvPr id="0" name=""/>
        <dsp:cNvSpPr/>
      </dsp:nvSpPr>
      <dsp:spPr>
        <a:xfrm rot="10800000">
          <a:off x="1781097" y="116935"/>
          <a:ext cx="6080760" cy="758331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403" tIns="68580" rIns="128016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Микрококки</a:t>
          </a:r>
          <a:r>
            <a:rPr lang="ru-RU" sz="1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Клетки делятся в одной плоскости, после деления располагаются одиночно.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70680" y="116935"/>
        <a:ext cx="5891177" cy="758331"/>
      </dsp:txXfrm>
    </dsp:sp>
    <dsp:sp modelId="{753CFD76-C83C-402E-93A1-DA7E505F61BC}">
      <dsp:nvSpPr>
        <dsp:cNvPr id="0" name=""/>
        <dsp:cNvSpPr/>
      </dsp:nvSpPr>
      <dsp:spPr>
        <a:xfrm>
          <a:off x="1282142" y="1161"/>
          <a:ext cx="997911" cy="98988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D0B63C-016F-42C1-A010-44CF2D00CEDA}">
      <dsp:nvSpPr>
        <dsp:cNvPr id="0" name=""/>
        <dsp:cNvSpPr/>
      </dsp:nvSpPr>
      <dsp:spPr>
        <a:xfrm rot="10800000">
          <a:off x="1782360" y="1343570"/>
          <a:ext cx="6080760" cy="758331"/>
        </a:xfrm>
        <a:prstGeom prst="homePlate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403" tIns="68580" rIns="128016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Диплококки-</a:t>
          </a:r>
          <a:r>
            <a:rPr lang="ru-RU" sz="1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после деления клетки располагаются попарно 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71943" y="1343570"/>
        <a:ext cx="5891177" cy="758331"/>
      </dsp:txXfrm>
    </dsp:sp>
    <dsp:sp modelId="{DE3B0AC9-8E96-4939-935B-BB09A9C56127}">
      <dsp:nvSpPr>
        <dsp:cNvPr id="0" name=""/>
        <dsp:cNvSpPr/>
      </dsp:nvSpPr>
      <dsp:spPr>
        <a:xfrm>
          <a:off x="1280879" y="1212174"/>
          <a:ext cx="1002961" cy="102112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097B39-C5B0-412D-B01C-CE5BAFD84736}">
      <dsp:nvSpPr>
        <dsp:cNvPr id="0" name=""/>
        <dsp:cNvSpPr/>
      </dsp:nvSpPr>
      <dsp:spPr>
        <a:xfrm rot="10800000">
          <a:off x="1764209" y="2633976"/>
          <a:ext cx="6080760" cy="758331"/>
        </a:xfrm>
        <a:prstGeom prst="homePlate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403" tIns="68580" rIns="128016" bIns="6858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Тетракокки</a:t>
          </a:r>
          <a:r>
            <a:rPr lang="ru-RU" sz="18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Клетки делятся в двух взаимно перпендикулярных плоскостях, образуются группы по 4 клетки.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953792" y="2633976"/>
        <a:ext cx="5891177" cy="758331"/>
      </dsp:txXfrm>
    </dsp:sp>
    <dsp:sp modelId="{1ED474D3-27A5-4575-ADC5-824EA8B4391C}">
      <dsp:nvSpPr>
        <dsp:cNvPr id="0" name=""/>
        <dsp:cNvSpPr/>
      </dsp:nvSpPr>
      <dsp:spPr>
        <a:xfrm>
          <a:off x="1299030" y="2454430"/>
          <a:ext cx="930358" cy="1117424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152ED-5ABD-4DED-9941-CC1138C42C64}">
      <dsp:nvSpPr>
        <dsp:cNvPr id="0" name=""/>
        <dsp:cNvSpPr/>
      </dsp:nvSpPr>
      <dsp:spPr>
        <a:xfrm>
          <a:off x="3023386" y="-479477"/>
          <a:ext cx="2467981" cy="21356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Извитые бактерии 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изогнутые палочки. Характер изогнутости клетки можно сравнивать с длиной волны. По степени изогнутости различают следующие формы:</a:t>
          </a:r>
        </a:p>
      </dsp:txBody>
      <dsp:txXfrm>
        <a:off x="3085937" y="-416926"/>
        <a:ext cx="2342879" cy="2010558"/>
      </dsp:txXfrm>
    </dsp:sp>
    <dsp:sp modelId="{C2870102-0FB3-4F18-9ABA-9EAFC466BA5C}">
      <dsp:nvSpPr>
        <dsp:cNvPr id="0" name=""/>
        <dsp:cNvSpPr/>
      </dsp:nvSpPr>
      <dsp:spPr>
        <a:xfrm rot="2700000">
          <a:off x="5318716" y="1342594"/>
          <a:ext cx="133285" cy="74748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58702" y="1492090"/>
        <a:ext cx="53314" cy="448489"/>
      </dsp:txXfrm>
    </dsp:sp>
    <dsp:sp modelId="{8546718F-17D3-4242-A795-72AC82EE5698}">
      <dsp:nvSpPr>
        <dsp:cNvPr id="0" name=""/>
        <dsp:cNvSpPr/>
      </dsp:nvSpPr>
      <dsp:spPr>
        <a:xfrm>
          <a:off x="5365241" y="1776486"/>
          <a:ext cx="2296199" cy="2135660"/>
        </a:xfrm>
        <a:prstGeom prst="roundRect">
          <a:avLst>
            <a:gd name="adj" fmla="val 1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Вибрионы -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Короткие палочки, длиной 1-3 мкм, изогнуты на половину длины волны, напоминают по форме запятую;</a:t>
          </a:r>
        </a:p>
      </dsp:txBody>
      <dsp:txXfrm>
        <a:off x="5427792" y="1839037"/>
        <a:ext cx="2171097" cy="2010558"/>
      </dsp:txXfrm>
    </dsp:sp>
    <dsp:sp modelId="{771B34D7-0845-4380-94F8-CF066C327F18}">
      <dsp:nvSpPr>
        <dsp:cNvPr id="0" name=""/>
        <dsp:cNvSpPr/>
      </dsp:nvSpPr>
      <dsp:spPr>
        <a:xfrm rot="8100000">
          <a:off x="5318716" y="3598557"/>
          <a:ext cx="133285" cy="74748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5358701" y="3748053"/>
        <a:ext cx="53314" cy="448489"/>
      </dsp:txXfrm>
    </dsp:sp>
    <dsp:sp modelId="{401FCF97-C7A0-42FA-8FA1-88DC958976C1}">
      <dsp:nvSpPr>
        <dsp:cNvPr id="0" name=""/>
        <dsp:cNvSpPr/>
      </dsp:nvSpPr>
      <dsp:spPr>
        <a:xfrm>
          <a:off x="3109277" y="4032450"/>
          <a:ext cx="2296199" cy="2135660"/>
        </a:xfrm>
        <a:prstGeom prst="roundRect">
          <a:avLst>
            <a:gd name="adj" fmla="val 10000"/>
          </a:avLst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Спириллы 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Палочки длиной 15-20 мкм, изогнуты на полную длину волны, напоминают растянутую латинскую букву S;</a:t>
          </a:r>
        </a:p>
      </dsp:txBody>
      <dsp:txXfrm>
        <a:off x="3171828" y="4095001"/>
        <a:ext cx="2171097" cy="2010558"/>
      </dsp:txXfrm>
    </dsp:sp>
    <dsp:sp modelId="{85C1295E-FAB5-489D-8B60-3749D5C37586}">
      <dsp:nvSpPr>
        <dsp:cNvPr id="0" name=""/>
        <dsp:cNvSpPr/>
      </dsp:nvSpPr>
      <dsp:spPr>
        <a:xfrm rot="13500000">
          <a:off x="3062752" y="3598557"/>
          <a:ext cx="133285" cy="74748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102737" y="3748053"/>
        <a:ext cx="53314" cy="448489"/>
      </dsp:txXfrm>
    </dsp:sp>
    <dsp:sp modelId="{827DF61C-F536-48FE-B8AE-DC6CF2920C50}">
      <dsp:nvSpPr>
        <dsp:cNvPr id="0" name=""/>
        <dsp:cNvSpPr/>
      </dsp:nvSpPr>
      <dsp:spPr>
        <a:xfrm>
          <a:off x="763495" y="1776486"/>
          <a:ext cx="2475836" cy="2135660"/>
        </a:xfrm>
        <a:prstGeom prst="roundRect">
          <a:avLst>
            <a:gd name="adj" fmla="val 1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Спирохеты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Тонкие длинные клетки, 20 - 30 мкм, с большим числом изгибов напоминают растянутую спираль, обладают продольным делением клетки.</a:t>
          </a:r>
        </a:p>
      </dsp:txBody>
      <dsp:txXfrm>
        <a:off x="826046" y="1839037"/>
        <a:ext cx="2350734" cy="2010558"/>
      </dsp:txXfrm>
    </dsp:sp>
    <dsp:sp modelId="{2EE4F0DD-78E2-40AC-AD09-0202461C8053}">
      <dsp:nvSpPr>
        <dsp:cNvPr id="0" name=""/>
        <dsp:cNvSpPr/>
      </dsp:nvSpPr>
      <dsp:spPr>
        <a:xfrm rot="18900000">
          <a:off x="3062752" y="1342594"/>
          <a:ext cx="133285" cy="74748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2738" y="1492090"/>
        <a:ext cx="53314" cy="4484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A2592-8C09-4726-AEFF-C5787EA3B60F}">
      <dsp:nvSpPr>
        <dsp:cNvPr id="0" name=""/>
        <dsp:cNvSpPr/>
      </dsp:nvSpPr>
      <dsp:spPr>
        <a:xfrm>
          <a:off x="-6025072" y="-921917"/>
          <a:ext cx="7172427" cy="7172427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10056C-65E8-4896-9F5B-DB946EAE3063}">
      <dsp:nvSpPr>
        <dsp:cNvPr id="0" name=""/>
        <dsp:cNvSpPr/>
      </dsp:nvSpPr>
      <dsp:spPr>
        <a:xfrm>
          <a:off x="427326" y="280603"/>
          <a:ext cx="8245977" cy="5609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Барьерная (избирательный перенос молекул и ионов);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326" y="280603"/>
        <a:ext cx="8245977" cy="560994"/>
      </dsp:txXfrm>
    </dsp:sp>
    <dsp:sp modelId="{3FD86472-982B-44CD-821E-43A8A625B09A}">
      <dsp:nvSpPr>
        <dsp:cNvPr id="0" name=""/>
        <dsp:cNvSpPr/>
      </dsp:nvSpPr>
      <dsp:spPr>
        <a:xfrm>
          <a:off x="76705" y="210479"/>
          <a:ext cx="701242" cy="701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2B65D-C989-4228-9F7B-57B88543324D}">
      <dsp:nvSpPr>
        <dsp:cNvPr id="0" name=""/>
        <dsp:cNvSpPr/>
      </dsp:nvSpPr>
      <dsp:spPr>
        <a:xfrm>
          <a:off x="888782" y="975751"/>
          <a:ext cx="7784521" cy="853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синтетическая (в ней локализованы ферменты, катализирующие конечные этапы синтеза мембранных липидов, компонентов клеточной стенки и некоторых других веществ);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8782" y="975751"/>
        <a:ext cx="7784521" cy="853468"/>
      </dsp:txXfrm>
    </dsp:sp>
    <dsp:sp modelId="{41412595-0596-4EE4-9468-941396C0EC00}">
      <dsp:nvSpPr>
        <dsp:cNvPr id="0" name=""/>
        <dsp:cNvSpPr/>
      </dsp:nvSpPr>
      <dsp:spPr>
        <a:xfrm>
          <a:off x="538161" y="1051864"/>
          <a:ext cx="701242" cy="701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2D76F-4C7E-4E55-A53C-66432230EBC4}">
      <dsp:nvSpPr>
        <dsp:cNvPr id="0" name=""/>
        <dsp:cNvSpPr/>
      </dsp:nvSpPr>
      <dsp:spPr>
        <a:xfrm>
          <a:off x="1099795" y="1963373"/>
          <a:ext cx="7573509" cy="5609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энергетическая (мембрана является местом превращения энергии при окислительном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фосфорилировании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);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9795" y="1963373"/>
        <a:ext cx="7573509" cy="560994"/>
      </dsp:txXfrm>
    </dsp:sp>
    <dsp:sp modelId="{78FD2858-DF36-49BE-A556-28EF5C5DB631}">
      <dsp:nvSpPr>
        <dsp:cNvPr id="0" name=""/>
        <dsp:cNvSpPr/>
      </dsp:nvSpPr>
      <dsp:spPr>
        <a:xfrm>
          <a:off x="749173" y="1893248"/>
          <a:ext cx="701242" cy="701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01841-FF79-406E-927E-227099EBCFC3}">
      <dsp:nvSpPr>
        <dsp:cNvPr id="0" name=""/>
        <dsp:cNvSpPr/>
      </dsp:nvSpPr>
      <dsp:spPr>
        <a:xfrm>
          <a:off x="1099795" y="2486446"/>
          <a:ext cx="7573509" cy="1196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интегрирующая (показан перенос электрохимической энергии и электронов вдоль мембран; рассматривается также возможность транспорта жирорастворимых субстратов и молекулярного кислорода);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9795" y="2486446"/>
        <a:ext cx="7573509" cy="1196550"/>
      </dsp:txXfrm>
    </dsp:sp>
    <dsp:sp modelId="{EF596F28-5743-4193-84D7-9721120E340A}">
      <dsp:nvSpPr>
        <dsp:cNvPr id="0" name=""/>
        <dsp:cNvSpPr/>
      </dsp:nvSpPr>
      <dsp:spPr>
        <a:xfrm>
          <a:off x="749173" y="2734100"/>
          <a:ext cx="701242" cy="701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3E222-A7C9-4AC0-B3DB-EB6323B4ED2D}">
      <dsp:nvSpPr>
        <dsp:cNvPr id="0" name=""/>
        <dsp:cNvSpPr/>
      </dsp:nvSpPr>
      <dsp:spPr>
        <a:xfrm>
          <a:off x="888782" y="3645609"/>
          <a:ext cx="7784521" cy="5609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принимает участие в репликации и последующем разделении хромосомы </a:t>
          </a:r>
          <a:r>
            <a:rPr lang="ru-RU" sz="1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прокариотической</a:t>
          </a: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клетки</a:t>
          </a:r>
          <a:r>
            <a:rPr lang="kk-KZ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8782" y="3645609"/>
        <a:ext cx="7784521" cy="560994"/>
      </dsp:txXfrm>
    </dsp:sp>
    <dsp:sp modelId="{8E5F9901-469C-4615-873D-60A81D7BF4F0}">
      <dsp:nvSpPr>
        <dsp:cNvPr id="0" name=""/>
        <dsp:cNvSpPr/>
      </dsp:nvSpPr>
      <dsp:spPr>
        <a:xfrm>
          <a:off x="538161" y="3575485"/>
          <a:ext cx="701242" cy="701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C9C271-08D2-4B93-BC33-C0B9324B6101}">
      <dsp:nvSpPr>
        <dsp:cNvPr id="0" name=""/>
        <dsp:cNvSpPr/>
      </dsp:nvSpPr>
      <dsp:spPr>
        <a:xfrm>
          <a:off x="427326" y="4486994"/>
          <a:ext cx="8245977" cy="5609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528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содержит рецепторы, воспринимающие различные сигналы из внешней среды.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326" y="4486994"/>
        <a:ext cx="8245977" cy="560994"/>
      </dsp:txXfrm>
    </dsp:sp>
    <dsp:sp modelId="{230C0A25-746B-4F8E-BD2B-936D39CF1598}">
      <dsp:nvSpPr>
        <dsp:cNvPr id="0" name=""/>
        <dsp:cNvSpPr/>
      </dsp:nvSpPr>
      <dsp:spPr>
        <a:xfrm>
          <a:off x="76705" y="4416869"/>
          <a:ext cx="701242" cy="701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5AB35-C65A-417E-81E5-C4B57FFCA332}">
      <dsp:nvSpPr>
        <dsp:cNvPr id="0" name=""/>
        <dsp:cNvSpPr/>
      </dsp:nvSpPr>
      <dsp:spPr>
        <a:xfrm>
          <a:off x="1110533" y="206518"/>
          <a:ext cx="2903362" cy="2903362"/>
        </a:xfrm>
        <a:prstGeom prst="pie">
          <a:avLst>
            <a:gd name="adj1" fmla="val 16200000"/>
            <a:gd name="adj2" fmla="val 2052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белки - до 27 %, </a:t>
          </a:r>
        </a:p>
      </dsp:txBody>
      <dsp:txXfrm>
        <a:off x="2598852" y="640295"/>
        <a:ext cx="985069" cy="673994"/>
      </dsp:txXfrm>
    </dsp:sp>
    <dsp:sp modelId="{3F458692-E98F-4FDE-9EFC-5A0D17DFDCE5}">
      <dsp:nvSpPr>
        <dsp:cNvPr id="0" name=""/>
        <dsp:cNvSpPr/>
      </dsp:nvSpPr>
      <dsp:spPr>
        <a:xfrm>
          <a:off x="1008915" y="346502"/>
          <a:ext cx="2903362" cy="2903362"/>
        </a:xfrm>
        <a:prstGeom prst="pie">
          <a:avLst>
            <a:gd name="adj1" fmla="val 20520000"/>
            <a:gd name="adj2" fmla="val 324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углеводы - до 36 %, </a:t>
          </a:r>
        </a:p>
      </dsp:txBody>
      <dsp:txXfrm>
        <a:off x="2906470" y="1659928"/>
        <a:ext cx="864096" cy="729297"/>
      </dsp:txXfrm>
    </dsp:sp>
    <dsp:sp modelId="{4B4737D3-E547-4F74-B263-BD01BB804E49}">
      <dsp:nvSpPr>
        <dsp:cNvPr id="0" name=""/>
        <dsp:cNvSpPr/>
      </dsp:nvSpPr>
      <dsp:spPr>
        <a:xfrm>
          <a:off x="1008915" y="346502"/>
          <a:ext cx="2903362" cy="2903362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гексозамин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- до 11 %</a:t>
          </a:r>
        </a:p>
      </dsp:txBody>
      <dsp:txXfrm>
        <a:off x="1942139" y="2524024"/>
        <a:ext cx="1036915" cy="622149"/>
      </dsp:txXfrm>
    </dsp:sp>
    <dsp:sp modelId="{427508D3-2169-46D8-A106-C019803B6F64}">
      <dsp:nvSpPr>
        <dsp:cNvPr id="0" name=""/>
        <dsp:cNvSpPr/>
      </dsp:nvSpPr>
      <dsp:spPr>
        <a:xfrm>
          <a:off x="1008915" y="346502"/>
          <a:ext cx="2903362" cy="2903362"/>
        </a:xfrm>
        <a:prstGeom prst="pie">
          <a:avLst>
            <a:gd name="adj1" fmla="val 7560000"/>
            <a:gd name="adj2" fmla="val 11880000"/>
          </a:avLst>
        </a:prstGeom>
        <a:solidFill>
          <a:schemeClr val="accent4">
            <a:hueOff val="7796770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липиды - около 5 %, </a:t>
          </a:r>
        </a:p>
      </dsp:txBody>
      <dsp:txXfrm>
        <a:off x="1147171" y="1659928"/>
        <a:ext cx="864096" cy="729297"/>
      </dsp:txXfrm>
    </dsp:sp>
    <dsp:sp modelId="{C79B67FF-F90D-406C-9289-28D2E8BC988F}">
      <dsp:nvSpPr>
        <dsp:cNvPr id="0" name=""/>
        <dsp:cNvSpPr/>
      </dsp:nvSpPr>
      <dsp:spPr>
        <a:xfrm>
          <a:off x="1008915" y="346502"/>
          <a:ext cx="2903362" cy="2903362"/>
        </a:xfrm>
        <a:prstGeom prst="pie">
          <a:avLst>
            <a:gd name="adj1" fmla="val 11880000"/>
            <a:gd name="adj2" fmla="val 16200000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фосфора - 0,5 %.</a:t>
          </a:r>
        </a:p>
      </dsp:txBody>
      <dsp:txXfrm>
        <a:off x="1432322" y="788919"/>
        <a:ext cx="985069" cy="6739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DBD17-500A-4A65-8200-30341D6D7314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2925B-CD15-45E0-BB83-02BCFB2C50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79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C083EE7-5B7A-419C-ABF8-E8F7EAA2B1D4}" type="slidenum">
              <a:rPr lang="ru-RU" altLang="ru-RU" sz="1200" smtClean="0">
                <a:latin typeface="Times New Roman" pitchFamily="18" charset="0"/>
              </a:rPr>
              <a:pPr eaLnBrk="1" hangingPunct="1"/>
              <a:t>12</a:t>
            </a:fld>
            <a:endParaRPr lang="ru-RU" altLang="ru-RU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CD262EA-0E6F-4486-A02B-5C4FD3CF881D}" type="slidenum">
              <a:rPr lang="ru-RU" altLang="ru-RU" sz="1200" smtClean="0">
                <a:latin typeface="Times New Roman" pitchFamily="18" charset="0"/>
              </a:rPr>
              <a:pPr eaLnBrk="1" hangingPunct="1"/>
              <a:t>13</a:t>
            </a:fld>
            <a:endParaRPr lang="ru-RU" altLang="ru-RU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729dd71725_7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729dd71725_7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1" tIns="91421" rIns="91421" bIns="91421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3100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FAE512A-D138-48CF-8322-9F457F636244}" type="slidenum">
              <a:rPr lang="ru-RU" altLang="ru-RU" sz="1200" smtClean="0">
                <a:latin typeface="Times New Roman" pitchFamily="18" charset="0"/>
              </a:rPr>
              <a:pPr eaLnBrk="1" hangingPunct="1"/>
              <a:t>26</a:t>
            </a:fld>
            <a:endParaRPr lang="ru-RU" altLang="ru-RU" sz="120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11250A5-D8B3-471D-B7B5-AC8E5107C588}" type="slidenum">
              <a:rPr lang="ru-RU" altLang="ru-RU" smtClean="0">
                <a:cs typeface="Arial" charset="0"/>
              </a:rPr>
              <a:pPr>
                <a:spcBef>
                  <a:spcPct val="0"/>
                </a:spcBef>
              </a:pPr>
              <a:t>32</a:t>
            </a:fld>
            <a:endParaRPr lang="ru-RU" altLang="ru-RU" smtClean="0">
              <a:cs typeface="Arial" charset="0"/>
            </a:endParaRPr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2925B-CD15-45E0-BB83-02BCFB2C50BB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98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98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6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994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6ECC5-87F2-493D-985F-3541E91543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4579297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0EA0C-31EB-42DC-86AF-03780B17F4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392097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47496-195A-419B-8FFB-A5AD85C47E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3092494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24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785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282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51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96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38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479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55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4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Биохимические исследования</a:t>
            </a:r>
          </a:p>
        </p:txBody>
      </p:sp>
      <p:sp>
        <p:nvSpPr>
          <p:cNvPr id="4813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96975"/>
            <a:ext cx="4244975" cy="5472113"/>
          </a:xfrm>
        </p:spPr>
        <p:txBody>
          <a:bodyPr/>
          <a:lstStyle/>
          <a:p>
            <a:pPr algn="just" eaLnBrk="1" hangingPunct="1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1. Посев «чистых» колониаль-ных культур на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«пестрый ряд»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 - жидкие питательные среды с разными моноуглеводами и индикатором Андреде для определения ферментативных свойств бактерий. При расщеплении углеводов образуются кислые продукты, изменяется цвет среды (индикатор рН) и выделяется газ.</a:t>
            </a:r>
          </a:p>
          <a:p>
            <a:pPr algn="just" eaLnBrk="1" hangingPunct="1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2. Реакция на аммиак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 (лакмусовой бумагой под пробкой).</a:t>
            </a:r>
          </a:p>
          <a:p>
            <a:pPr algn="just" eaLnBrk="1" hangingPunct="1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3. Реакция на сероводород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 (бумага с ацетатом свинца чернеет </a:t>
            </a:r>
            <a:r>
              <a:rPr lang="en-US" altLang="ru-RU" sz="180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ru-RU" sz="1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en-US" altLang="ru-RU" sz="1800" b="1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. Обнаружение каталазы.</a:t>
            </a:r>
          </a:p>
        </p:txBody>
      </p:sp>
      <p:pic>
        <p:nvPicPr>
          <p:cNvPr id="48132" name="Picture 7" descr="цв ряд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628775"/>
            <a:ext cx="4321175" cy="3170238"/>
          </a:xfrm>
          <a:noFill/>
        </p:spPr>
      </p:pic>
      <p:sp>
        <p:nvSpPr>
          <p:cNvPr id="48133" name="Text Box 8"/>
          <p:cNvSpPr txBox="1">
            <a:spLocks noChangeArrowheads="1"/>
          </p:cNvSpPr>
          <p:nvPr/>
        </p:nvSpPr>
        <p:spPr bwMode="auto">
          <a:xfrm>
            <a:off x="4500563" y="4941888"/>
            <a:ext cx="43195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0">
                <a:latin typeface="Times New Roman" pitchFamily="18" charset="0"/>
                <a:cs typeface="Times New Roman" pitchFamily="18" charset="0"/>
              </a:rPr>
              <a:t>Рис. «Пестрый» ряд: а-ферментация углеводов, б-отсутствие ферментации, в-индолообразование, г-образование сероводорода.</a:t>
            </a:r>
          </a:p>
        </p:txBody>
      </p:sp>
    </p:spTree>
    <p:extLst>
      <p:ext uri="{BB962C8B-B14F-4D97-AF65-F5344CB8AC3E}">
        <p14:creationId xmlns:p14="http://schemas.microsoft.com/office/powerpoint/2010/main" val="1351180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 t="2967" r="2559" b="3856"/>
          <a:stretch/>
        </p:blipFill>
        <p:spPr bwMode="auto">
          <a:xfrm>
            <a:off x="1258077" y="116632"/>
            <a:ext cx="6767249" cy="606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6275487"/>
            <a:ext cx="3214983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МОРФОЛОГИЯ БАКТЕРИЙ </a:t>
            </a:r>
          </a:p>
        </p:txBody>
      </p:sp>
    </p:spTree>
    <p:extLst>
      <p:ext uri="{BB962C8B-B14F-4D97-AF65-F5344CB8AC3E}">
        <p14:creationId xmlns:p14="http://schemas.microsoft.com/office/powerpoint/2010/main" val="212405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35788" y="44624"/>
            <a:ext cx="3060348" cy="46166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бактерий.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47323" y="620688"/>
            <a:ext cx="6750496" cy="646331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подвижных форм бактерий чаще наблюдаются два вида передвижения: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727809"/>
            <a:ext cx="3600400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Скользящее движение неравномерным выделением слизи (встречается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миксобактерий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цианобактерий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727809"/>
            <a:ext cx="4464496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Плавающее передвижение с помощью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жгутиков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наиболее распространенный тип движения. Жгутики – очень тонкие образования диаметром 10-20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редко до 60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 сложных жгутиков). Количество их варьирует от одного до тысячи. </a:t>
            </a:r>
          </a:p>
        </p:txBody>
      </p:sp>
      <p:cxnSp>
        <p:nvCxnSpPr>
          <p:cNvPr id="9" name="Прямая со стрелкой 8"/>
          <p:cNvCxnSpPr>
            <a:stCxn id="5" idx="2"/>
            <a:endCxn id="6" idx="0"/>
          </p:cNvCxnSpPr>
          <p:nvPr/>
        </p:nvCxnSpPr>
        <p:spPr>
          <a:xfrm flipH="1">
            <a:off x="2123728" y="1267019"/>
            <a:ext cx="2598843" cy="4607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2"/>
            <a:endCxn id="7" idx="0"/>
          </p:cNvCxnSpPr>
          <p:nvPr/>
        </p:nvCxnSpPr>
        <p:spPr>
          <a:xfrm>
            <a:off x="4722571" y="1267019"/>
            <a:ext cx="1937661" cy="4607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6" y="3032214"/>
            <a:ext cx="4207066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0"/>
          <a:stretch/>
        </p:blipFill>
        <p:spPr bwMode="auto">
          <a:xfrm>
            <a:off x="4722570" y="3549716"/>
            <a:ext cx="4169909" cy="3191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74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077824" y="136525"/>
            <a:ext cx="7772400" cy="515938"/>
          </a:xfrm>
        </p:spPr>
        <p:txBody>
          <a:bodyPr>
            <a:normAutofit fontScale="90000"/>
          </a:bodyPr>
          <a:lstStyle/>
          <a:p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Жгутики бактерий 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703262" y="819978"/>
            <a:ext cx="8048625" cy="4114800"/>
          </a:xfrm>
        </p:spPr>
        <p:txBody>
          <a:bodyPr/>
          <a:lstStyle/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поверхностные структуры, определяющие способность клетки к движению в жидкой среде. 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число, размеры, расположение являются постоянными для вида признаками, т.е. могут служить таксономическим показателем.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Бактерии могут иметь один </a:t>
            </a:r>
            <a:r>
              <a:rPr lang="ru-RU" alt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1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монотрихи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род </a:t>
            </a:r>
            <a:r>
              <a:rPr lang="ru-RU" alt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Vibri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или несколько жгутиков, располагающихся по всей поверхности тела </a:t>
            </a:r>
            <a:r>
              <a:rPr lang="en-US" alt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перитрихи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энтеробактерии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возбудители столбняка, ботулизма), либо собранные в пучки </a:t>
            </a:r>
            <a:r>
              <a:rPr lang="en-US" alt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altLang="ru-RU" sz="1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лофотрихи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род </a:t>
            </a:r>
            <a:r>
              <a:rPr lang="ru-RU" alt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Pseudomonas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у </a:t>
            </a:r>
            <a:r>
              <a:rPr lang="ru-RU" altLang="ru-RU" sz="1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амфитрихов</a:t>
            </a:r>
            <a:r>
              <a:rPr lang="en-US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alt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жгутики (один или пучок) расположены на обоих полюсах клетки (род </a:t>
            </a:r>
            <a:r>
              <a:rPr lang="ru-RU" altLang="ru-RU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Spirillum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. 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endParaRPr lang="ru-RU" altLang="ru-RU" dirty="0" smtClean="0"/>
          </a:p>
        </p:txBody>
      </p:sp>
      <p:pic>
        <p:nvPicPr>
          <p:cNvPr id="27652" name="Picture 10" descr="http://upload.wikimedia.org/wikipedia/commons/thumb/0/08/Flagella.png/150px-Flagell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573463"/>
            <a:ext cx="170497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2" descr="http://news.ifr.ac.uk/wp-content/uploads/2012/01/campylobac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084763"/>
            <a:ext cx="2492375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6" descr="http://bioweb.uwlax.edu/bio203/s2008/pluym_evan/pictures/H%20pylori%20D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908" y="3438525"/>
            <a:ext cx="2519362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22" descr="http://www.pyroenergen.com/articles08/images/escherichia-coli-o157h7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4724400"/>
            <a:ext cx="2592387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Прямоугольник 3"/>
          <p:cNvSpPr>
            <a:spLocks noChangeArrowheads="1"/>
          </p:cNvSpPr>
          <p:nvPr/>
        </p:nvSpPr>
        <p:spPr bwMode="auto">
          <a:xfrm>
            <a:off x="2090738" y="3543300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7" name="Прямоугольник 4"/>
          <p:cNvSpPr>
            <a:spLocks noChangeArrowheads="1"/>
          </p:cNvSpPr>
          <p:nvPr/>
        </p:nvSpPr>
        <p:spPr bwMode="auto">
          <a:xfrm>
            <a:off x="8686800" y="47244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C00000"/>
                </a:solidFill>
              </a:rPr>
              <a:t>D</a:t>
            </a:r>
            <a:endParaRPr lang="ru-RU" altLang="ru-RU"/>
          </a:p>
        </p:txBody>
      </p:sp>
      <p:sp>
        <p:nvSpPr>
          <p:cNvPr id="27658" name="Прямоугольник 5"/>
          <p:cNvSpPr>
            <a:spLocks noChangeArrowheads="1"/>
          </p:cNvSpPr>
          <p:nvPr/>
        </p:nvSpPr>
        <p:spPr bwMode="auto">
          <a:xfrm>
            <a:off x="2195513" y="6165850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9" name="Прямоугольник 6"/>
          <p:cNvSpPr>
            <a:spLocks noChangeArrowheads="1"/>
          </p:cNvSpPr>
          <p:nvPr/>
        </p:nvSpPr>
        <p:spPr bwMode="auto">
          <a:xfrm>
            <a:off x="6918603" y="3438525"/>
            <a:ext cx="43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0" name="Прямоугольник 9"/>
          <p:cNvSpPr>
            <a:spLocks noChangeArrowheads="1"/>
          </p:cNvSpPr>
          <p:nvPr/>
        </p:nvSpPr>
        <p:spPr bwMode="auto">
          <a:xfrm>
            <a:off x="2484438" y="4652963"/>
            <a:ext cx="102444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монотрихи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24750" y="6092825"/>
            <a:ext cx="1116013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kern="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перитрихи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2" name="Прямоугольник 11"/>
          <p:cNvSpPr>
            <a:spLocks noChangeArrowheads="1"/>
          </p:cNvSpPr>
          <p:nvPr/>
        </p:nvSpPr>
        <p:spPr bwMode="auto">
          <a:xfrm>
            <a:off x="7596188" y="3284538"/>
            <a:ext cx="102124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лофотрихи</a:t>
            </a: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3" name="Прямоугольник 12"/>
          <p:cNvSpPr>
            <a:spLocks noChangeArrowheads="1"/>
          </p:cNvSpPr>
          <p:nvPr/>
        </p:nvSpPr>
        <p:spPr bwMode="auto">
          <a:xfrm>
            <a:off x="2700338" y="6237288"/>
            <a:ext cx="10444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амфитрихи</a:t>
            </a:r>
            <a:endParaRPr lang="ru-RU" altLang="ru-RU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64" name="Picture 18" descr="Spirillum Bacteria with Amphitrichous Flagella, LM Photographic Pri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5084763"/>
            <a:ext cx="2681288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4" descr="pylorilarg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6525"/>
            <a:ext cx="1447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6" name="Прямоугольник 18"/>
          <p:cNvSpPr>
            <a:spLocks noChangeArrowheads="1"/>
          </p:cNvSpPr>
          <p:nvPr/>
        </p:nvSpPr>
        <p:spPr bwMode="auto">
          <a:xfrm>
            <a:off x="3563938" y="4652963"/>
            <a:ext cx="14662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Vibri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cholerae</a:t>
            </a:r>
            <a:endParaRPr lang="ru-RU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67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644900"/>
            <a:ext cx="151130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8" name="Прямоугольник 20"/>
          <p:cNvSpPr>
            <a:spLocks noChangeArrowheads="1"/>
          </p:cNvSpPr>
          <p:nvPr/>
        </p:nvSpPr>
        <p:spPr bwMode="auto">
          <a:xfrm>
            <a:off x="7308850" y="6381750"/>
            <a:ext cx="15279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Escherichia coli</a:t>
            </a:r>
            <a:endParaRPr lang="ru-RU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9" name="Прямоугольник 21"/>
          <p:cNvSpPr>
            <a:spLocks noChangeArrowheads="1"/>
          </p:cNvSpPr>
          <p:nvPr/>
        </p:nvSpPr>
        <p:spPr bwMode="auto">
          <a:xfrm>
            <a:off x="7407275" y="3573463"/>
            <a:ext cx="18020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Helicobacter pylori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70" name="Прямоугольник 22"/>
          <p:cNvSpPr>
            <a:spLocks noChangeArrowheads="1"/>
          </p:cNvSpPr>
          <p:nvPr/>
        </p:nvSpPr>
        <p:spPr bwMode="auto">
          <a:xfrm>
            <a:off x="3779838" y="6237288"/>
            <a:ext cx="19720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Campylobacter </a:t>
            </a:r>
            <a:r>
              <a:rPr lang="en-US" altLang="ru-RU" sz="1600" i="1">
                <a:latin typeface="Times New Roman" panose="02020603050405020304" pitchFamily="18" charset="0"/>
                <a:cs typeface="Times New Roman" panose="02020603050405020304" pitchFamily="18" charset="0"/>
              </a:rPr>
              <a:t>jejuni</a:t>
            </a:r>
            <a:endParaRPr lang="ru-RU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32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876300" y="1773238"/>
            <a:ext cx="7772400" cy="2447925"/>
          </a:xfrm>
        </p:spPr>
        <p:txBody>
          <a:bodyPr>
            <a:normAutofit/>
          </a:bodyPr>
          <a:lstStyle/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жгутиков (толщина 10-20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длина 3-15 мкм) не позволяют их увидеть в обычном световом микроскопе без особого метода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сверхокраски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например, метод серебрения, при котором жгутики искусственно утолщаются и становятся видимыми в иммерсионном микроскопе. 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 подвижность бактерии можно как с помощью микроскопических методов (фазово-контрастная микроскопия препаратов «висячая» или «раздавленная» капля), так и посевом уколом в полужидкий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агар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endParaRPr lang="ru-RU" altLang="ru-RU" dirty="0" smtClean="0"/>
          </a:p>
        </p:txBody>
      </p:sp>
      <p:sp>
        <p:nvSpPr>
          <p:cNvPr id="30723" name="Заголовок 1"/>
          <p:cNvSpPr txBox="1">
            <a:spLocks/>
          </p:cNvSpPr>
          <p:nvPr/>
        </p:nvSpPr>
        <p:spPr bwMode="auto">
          <a:xfrm>
            <a:off x="468313" y="350838"/>
            <a:ext cx="7772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ru-RU" alt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Жгутики бактерий </a:t>
            </a:r>
          </a:p>
        </p:txBody>
      </p:sp>
      <p:pic>
        <p:nvPicPr>
          <p:cNvPr id="5" name="Picture 8" descr="pylori1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596604"/>
            <a:ext cx="312420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pylorilar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6525"/>
            <a:ext cx="14478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8" descr="https://encrypted-tbn3.gstatic.com/images?q=tbn:ANd9GcTao1oVJIwG4hE5Kae0G61CwrA5VN_s5iGPH9No6efnNeoaEyndx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5452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40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9249" y="106755"/>
            <a:ext cx="41044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расположения жгутиков различают следующие типы: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Монотрихи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имеют один полярный жгутик.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Лофотрихи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бактерии имеют один пучок жгутиков.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Амфитрихи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Два пучка жгутиков расположенных на противоположных полюсах 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Перитрихи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вся поверхность бактериальной клетки покрыта многочисленными жгутиками 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6771"/>
            <a:ext cx="3528392" cy="5880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31122" r="1215"/>
          <a:stretch/>
        </p:blipFill>
        <p:spPr bwMode="auto">
          <a:xfrm>
            <a:off x="262360" y="4077073"/>
            <a:ext cx="4778234" cy="2559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74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7772400" cy="515938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Ворсинки (</a:t>
            </a:r>
            <a:r>
              <a:rPr lang="ru-RU" altLang="ru-RU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фимбрии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пили)</a:t>
            </a: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395288" y="476250"/>
            <a:ext cx="8424862" cy="4756150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Белковые образования на поверхности ряда бактерий 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электронной микроскопии они выглядят как похожие на волоски выросты, могут располагаться на одном конце клетки либо более равномерно по всей ее поверхности. 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Они короче и тоньше жгутиков, их ширина 10-12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длина до 12 мкм.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Пили, покрывающие поверхность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энтеробактерий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построены из одного вида белка - </a:t>
            </a:r>
            <a:r>
              <a:rPr lang="ru-RU" altLang="ru-RU" sz="1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пилина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субъединицы которого организованны в виде полой внутри нити и берут начало от ЦПМ. 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</a:t>
            </a:r>
            <a:r>
              <a:rPr lang="ru-RU" altLang="ru-RU" sz="18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пилина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есть консервативные и вариабельные участки. Перестройки хромосом, ведущие к экспрессии любого из множества неактивных генов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пилина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сопровождаются изменениями их антигенного состава, что позволяет микроорганизмам ускользать от иммунного ответа.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Различают  F-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pili</a:t>
            </a:r>
            <a:r>
              <a:rPr lang="ru-RU" alt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(половые пили) и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pili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(пили общего типа, ответственные за адгезию). 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Фимбрии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принципиально устроены так же, но образованы другими белками, например, М-белок стрептококков.</a:t>
            </a:r>
            <a:r>
              <a:rPr lang="ru-RU" altLang="ru-RU" sz="1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altLang="ru-RU" sz="1800" dirty="0" smtClean="0">
                <a:latin typeface="Calibri" pitchFamily="34" charset="0"/>
                <a:cs typeface="Calibri" pitchFamily="34" charset="0"/>
              </a:rPr>
            </a:br>
            <a:endParaRPr lang="ru-RU" altLang="ru-RU" sz="1800" dirty="0" smtClean="0">
              <a:latin typeface="Calibri" pitchFamily="34" charset="0"/>
              <a:cs typeface="Calibri" pitchFamily="34" charset="0"/>
            </a:endParaRPr>
          </a:p>
          <a:p>
            <a:endParaRPr lang="ru-RU" altLang="ru-RU" dirty="0" smtClean="0"/>
          </a:p>
        </p:txBody>
      </p:sp>
      <p:pic>
        <p:nvPicPr>
          <p:cNvPr id="31748" name="Picture 2" descr="http://dic.academic.ru/pictures/enc_medicine/02060298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5157788"/>
            <a:ext cx="2216151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 descr="http://textbookofbacteriology.net/N.gonorrhoea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868863"/>
            <a:ext cx="2376487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2195513" y="5522913"/>
            <a:ext cx="20050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Жгутики (1) и пили(2) 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E.coli</a:t>
            </a:r>
            <a:endParaRPr lang="ru-RU" alt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5292080" y="6356350"/>
            <a:ext cx="38519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Фимбрии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Neisseria gonorrhoeae</a:t>
            </a:r>
            <a:endParaRPr lang="ru-RU" alt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2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9269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Спора бактерий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приспособление для перенесения неблагоприятных условий. В состоянии споры бактерии переносят высушивание, высокие температуры. В зависимости от расположения споры в клетке различают следующие типы бацилл 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16632"/>
            <a:ext cx="6984776" cy="4616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Спорообразование и размножение бактерий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924944"/>
            <a:ext cx="8333069" cy="36933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Бациллярный тип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Спора образуется внутри клетки и не деформирует ее;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1377" y="1916832"/>
            <a:ext cx="8333069" cy="3693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Клостридиальный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Спора образуется в середине клетки, деформируя ее;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4442" y="2420888"/>
            <a:ext cx="8310005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Плектридиальный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Спора формируется на конце клетки.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68" r="25238" b="39508"/>
          <a:stretch/>
        </p:blipFill>
        <p:spPr bwMode="auto">
          <a:xfrm>
            <a:off x="395535" y="3573016"/>
            <a:ext cx="8221933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26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4608512" cy="3528392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pPr algn="ctr">
              <a:buFont typeface="Arial" panose="020B0604020202020204" pitchFamily="34" charset="0"/>
              <a:buNone/>
            </a:pPr>
            <a:endParaRPr lang="ru-RU" altLang="ru-RU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ru-RU" alt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 спор от вегетативных клеток: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обмена веществ.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Малое количество свободной воды в ЦПЛ.</a:t>
            </a:r>
          </a:p>
          <a:p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Повышенная концентрация катионов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ЦПЛ.</a:t>
            </a:r>
          </a:p>
          <a:p>
            <a:pPr algn="just"/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Дипиколиновая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 –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спороспецифическая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субстанция, присутствует в протопласте споры в виде кальций-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хелата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Содержимое 3" descr="http://www.help-rus-student.ru/pictures/06/157_2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6096" y="188640"/>
            <a:ext cx="3707904" cy="3371947"/>
          </a:xfrm>
          <a:prstGeom prst="rect">
            <a:avLst/>
          </a:prstGeom>
        </p:spPr>
      </p:pic>
      <p:pic>
        <p:nvPicPr>
          <p:cNvPr id="2050" name="Picture 2" descr="https://images.fineartamerica.com/images-medium-large/clostridium-difficile-bacteria-tem-biomedical-imaging-unit-southampton-general-hospi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451" y="3544563"/>
            <a:ext cx="3984377" cy="298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37720" y="6350070"/>
            <a:ext cx="2952328" cy="36555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Clostridium Difficile Bacteria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3560587"/>
            <a:ext cx="2520280" cy="3724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Bacillus 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anthracis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27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noteka.org/uploads/posts/2021-04/1618519763_3-p-delovoi-fon-dlya-prezentatsii-powerpoint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"/>
            <a:ext cx="9143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7" name="Google Shape;387;p28"/>
          <p:cNvSpPr txBox="1">
            <a:spLocks noGrp="1"/>
          </p:cNvSpPr>
          <p:nvPr>
            <p:ph type="ctrTitle"/>
          </p:nvPr>
        </p:nvSpPr>
        <p:spPr>
          <a:xfrm>
            <a:off x="411184" y="2132856"/>
            <a:ext cx="8732816" cy="1619641"/>
          </a:xfrm>
          <a:prstGeom prst="rect">
            <a:avLst/>
          </a:prstGeom>
        </p:spPr>
        <p:txBody>
          <a:bodyPr spcFirstLastPara="1" wrap="square" lIns="121888" tIns="121888" rIns="121888" bIns="121888" anchor="ctr" anchorCtr="0">
            <a:noAutofit/>
          </a:bodyPr>
          <a:lstStyle/>
          <a:p>
            <a:pPr indent="12191"/>
            <a:r>
              <a:rPr lang="kk-KZ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0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kk-KZ" sz="2800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екция № </a:t>
            </a:r>
            <a:r>
              <a:rPr lang="kk-KZ" sz="2800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kk-KZ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Ультраструктурная организация прокариотической клетки.</a:t>
            </a:r>
            <a:r>
              <a:rPr lang="kk-KZ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32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sz="32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1FDCB33-7FC2-4D2B-AC60-03B23C3F8626}"/>
              </a:ext>
            </a:extLst>
          </p:cNvPr>
          <p:cNvSpPr txBox="1"/>
          <p:nvPr/>
        </p:nvSpPr>
        <p:spPr>
          <a:xfrm>
            <a:off x="4522520" y="4777016"/>
            <a:ext cx="4621481" cy="43087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640048"/>
            <a:r>
              <a:rPr lang="kk-KZ" sz="2200" b="1" dirty="0" smtClean="0">
                <a:solidFill>
                  <a:srgbClr val="44546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Лектор:</a:t>
            </a:r>
            <a:r>
              <a:rPr lang="kk-KZ" sz="2200" dirty="0" smtClean="0">
                <a:solidFill>
                  <a:srgbClr val="44546A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Садвакасова А.К.</a:t>
            </a:r>
            <a:endParaRPr lang="kk-KZ" sz="2200" dirty="0">
              <a:solidFill>
                <a:srgbClr val="44546A">
                  <a:lumMod val="1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0CBBD0-67DA-4B69-9396-05B68D8B58F8}"/>
              </a:ext>
            </a:extLst>
          </p:cNvPr>
          <p:cNvSpPr txBox="1"/>
          <p:nvPr/>
        </p:nvSpPr>
        <p:spPr>
          <a:xfrm>
            <a:off x="3275856" y="6188372"/>
            <a:ext cx="2922418" cy="40010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640048"/>
            <a:r>
              <a:rPr lang="kk-K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Алматы, 20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г</a:t>
            </a:r>
            <a:endParaRPr lang="x-none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текст, эмблема, символ, логотип&#10;&#10;Автоматически созданное описани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5679"/>
            <a:ext cx="1396810" cy="1675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73717" y="273093"/>
            <a:ext cx="7782232" cy="95409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 defTabSz="640048"/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университет </a:t>
            </a:r>
            <a:endParaRPr lang="en-US" sz="2800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40048"/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Аль-</a:t>
            </a:r>
            <a:r>
              <a:rPr lang="ru-RU" sz="2800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Фараби</a:t>
            </a:r>
            <a:endParaRPr lang="ru-RU" sz="28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5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936625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</a:t>
            </a:r>
            <a:r>
              <a:rPr lang="ru-RU" altLang="ru-RU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прокариотической</a:t>
            </a:r>
            <a:r>
              <a:rPr lang="ru-RU" alt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клетки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1050" y="4868863"/>
            <a:ext cx="7772400" cy="180022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ru-RU" sz="20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Обязательными компонентами бактериальной клетки являются: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Клеточная стенка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Цитоплазматическая мембрана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 с органоидами и включениями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Содержимое 2"/>
          <p:cNvSpPr txBox="1">
            <a:spLocks/>
          </p:cNvSpPr>
          <p:nvPr/>
        </p:nvSpPr>
        <p:spPr bwMode="auto">
          <a:xfrm>
            <a:off x="4460875" y="1484313"/>
            <a:ext cx="409257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клеточных структур, ограниченных элементарной мембраной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Генетический материал –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нуклеоид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плазмиды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Рибосомы –  </a:t>
            </a:r>
            <a:r>
              <a:rPr lang="en-US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 S 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типа</a:t>
            </a:r>
          </a:p>
          <a:p>
            <a:pPr algn="just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Клеточная стенка содержит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пептидогликан</a:t>
            </a:r>
            <a:endParaRPr lang="ru-RU" alt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стеролов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мембране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ru-RU" altLang="ru-RU" sz="1600" dirty="0">
              <a:latin typeface="Arial" charset="0"/>
              <a:cs typeface="Arial" charset="0"/>
            </a:endParaRPr>
          </a:p>
        </p:txBody>
      </p:sp>
      <p:pic>
        <p:nvPicPr>
          <p:cNvPr id="3077" name="Picture 6" descr="C:\Users\Алла\Downloads\прока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3457575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798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latin typeface="Times New Roman" pitchFamily="18" charset="0"/>
                <a:cs typeface="Times New Roman" pitchFamily="18" charset="0"/>
              </a:rPr>
              <a:t>Биопроба</a:t>
            </a:r>
          </a:p>
        </p:txBody>
      </p:sp>
      <p:pic>
        <p:nvPicPr>
          <p:cNvPr id="49155" name="Picture 7" descr="биопр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96975"/>
            <a:ext cx="4392612" cy="2859088"/>
          </a:xfrm>
          <a:noFill/>
        </p:spPr>
      </p:pic>
      <p:sp>
        <p:nvSpPr>
          <p:cNvPr id="4915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125538"/>
            <a:ext cx="4316413" cy="5543550"/>
          </a:xfrm>
        </p:spPr>
        <p:txBody>
          <a:bodyPr/>
          <a:lstStyle/>
          <a:p>
            <a:pPr algn="just" eaLnBrk="1" hangingPunct="1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Биопроба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 – заражение лабораторных животных (белых мышей, крыс, морских свинок, голубей, кроликов, кур и др.) с целью изучения патогенных и вирулентных свойств бактерий, подтверждения инфекции, испытания лечебного действия лекарственных препаратов.</a:t>
            </a:r>
          </a:p>
          <a:p>
            <a:pPr algn="just" eaLnBrk="1" hangingPunct="1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Культуру бактерий в физиологи-ческом растворе вводят животным: подкожно, внутримышечно, внутрибрюшинно или др. способом</a:t>
            </a:r>
          </a:p>
          <a:p>
            <a:pPr algn="just" eaLnBrk="1" hangingPunct="1"/>
            <a:r>
              <a:rPr lang="ru-RU" altLang="ru-RU" sz="1800" b="1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После гибели животных вскрывают, определяют патологические изменения во внутренних органах и делают: а)мазки из внутренних органов; б)посев на питательные среды.</a:t>
            </a:r>
            <a:endParaRPr lang="ru-RU" altLang="ru-RU" sz="1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7" name="Text Box 8"/>
          <p:cNvSpPr txBox="1">
            <a:spLocks noChangeArrowheads="1"/>
          </p:cNvSpPr>
          <p:nvPr/>
        </p:nvSpPr>
        <p:spPr bwMode="auto">
          <a:xfrm>
            <a:off x="250825" y="4221163"/>
            <a:ext cx="4249738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0">
                <a:latin typeface="Times New Roman" pitchFamily="18" charset="0"/>
                <a:cs typeface="Times New Roman" pitchFamily="18" charset="0"/>
              </a:rPr>
              <a:t>Рис. Внутрибрюшинное заражение белой мыши.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600" b="0">
              <a:latin typeface="Arial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0">
                <a:latin typeface="Times New Roman" pitchFamily="18" charset="0"/>
                <a:cs typeface="Times New Roman" pitchFamily="18" charset="0"/>
              </a:rPr>
              <a:t>Силу возбудителя (вирулентность) выражают в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 летальных дозах</a:t>
            </a:r>
            <a:r>
              <a:rPr lang="ru-RU" altLang="ru-RU" sz="1800" b="0">
                <a:latin typeface="Times New Roman" pitchFamily="18" charset="0"/>
                <a:cs typeface="Times New Roman" pitchFamily="18" charset="0"/>
              </a:rPr>
              <a:t>, т.е. наименьшее число возбудителя, вызывающего гибель 50% </a:t>
            </a:r>
            <a:r>
              <a:rPr lang="ru-RU" altLang="ru-RU" sz="18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1800">
                <a:latin typeface="Times New Roman" pitchFamily="18" charset="0"/>
                <a:cs typeface="Times New Roman" pitchFamily="18" charset="0"/>
              </a:rPr>
              <a:t>LD </a:t>
            </a:r>
            <a:r>
              <a:rPr lang="en-US" altLang="ru-RU" sz="140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altLang="ru-RU" sz="180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altLang="ru-RU" sz="1800" b="0">
                <a:latin typeface="Times New Roman" pitchFamily="18" charset="0"/>
                <a:cs typeface="Times New Roman" pitchFamily="18" charset="0"/>
              </a:rPr>
              <a:t>лабораторных животных.</a:t>
            </a:r>
            <a:endParaRPr lang="ru-RU" altLang="ru-RU" sz="1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012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260648"/>
            <a:ext cx="6202917" cy="46166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Морфологическое разнообразие прокариот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0458" y="764704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Морфология микроорганизмов изучает их внешний вид, форму и особенности строения, способность к движению, спорообразованию, способы размножения. Морфологические признаки играют большую роль в распознавании и классификации микроорганизмов.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4388" y="2052280"/>
            <a:ext cx="842493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Бактерии (прокариоты)-это большая группа микроорганизмов (около 1600 видов), большинство из которых одноклеточные.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2823225"/>
            <a:ext cx="3733971" cy="400110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 wrap="none">
            <a:spAutoFit/>
          </a:bodyPr>
          <a:lstStyle/>
          <a:p>
            <a:pPr algn="ctr"/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клетки прокариотов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860" y="3347949"/>
            <a:ext cx="60456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None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компоненты бактериальных клеток подразделяют на: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образуются лишь на определенных этапах жизненного цикла микроорганизмов.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компонентам относят: клеточную стенку, цитоплазматическую мембрану с производными, цитоплазму с рибосомами и включениями и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нуклеоид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временным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капсулу, слизистый чехол, жгутики, ворсинки, эндоспору.</a:t>
            </a:r>
          </a:p>
          <a:p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3" descr="http://www.stihi.ru/pics/2012/08/27/3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02" y="3373488"/>
            <a:ext cx="3046450" cy="348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61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967" y="1066203"/>
            <a:ext cx="8869529" cy="5243117"/>
          </a:xfrm>
        </p:spPr>
        <p:txBody>
          <a:bodyPr>
            <a:noAutofit/>
          </a:bodyPr>
          <a:lstStyle/>
          <a:p>
            <a:pPr lvl="0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полужидкая, вязкая, коллоидная масса, в нее входят белки, нуклеиновые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кислоты,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липиды, вода;</a:t>
            </a:r>
          </a:p>
          <a:p>
            <a:pPr lvl="0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Цитоплазматическая мембрана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полупроницаемостью, богата липидами и ферментами;</a:t>
            </a:r>
          </a:p>
          <a:p>
            <a:pPr lvl="0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Рибосомы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синтез белка;</a:t>
            </a:r>
          </a:p>
          <a:p>
            <a:pPr lvl="0"/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Мезосомы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энергетические процессы: окисление орг. в-в, синтез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энергозапасающих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в-в (АТФ); различные включения, являющиеся запасными питательными в-вами (гликоген,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волютин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Ядро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отсутствует, но имеется большое кол-во ядерного в-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частности дезоксирибонуклеиновой к-ты (ДНК);</a:t>
            </a:r>
          </a:p>
          <a:p>
            <a:pPr lvl="0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Слизистый чехол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(полисахариды) - необязательный компонент клетки, предохраняет от высыхания, от мех-ого повреждения, д-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хим. агентов и лекарственных в-в;</a:t>
            </a:r>
          </a:p>
          <a:p>
            <a:pPr lvl="0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Клеточная стенка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(также необязательна) состоит из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муреинового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комплекса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гликопептиды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органелл:</a:t>
            </a:r>
          </a:p>
        </p:txBody>
      </p:sp>
    </p:spTree>
    <p:extLst>
      <p:ext uri="{BB962C8B-B14F-4D97-AF65-F5344CB8AC3E}">
        <p14:creationId xmlns:p14="http://schemas.microsoft.com/office/powerpoint/2010/main" val="400403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4680520" cy="3816424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микроорганизмов (прокариот) нет ядра, только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нуклеоид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не отделен от цитоплазмы мембраной;</a:t>
            </a:r>
          </a:p>
          <a:p>
            <a:pPr algn="just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микробов нет органелл;</a:t>
            </a:r>
          </a:p>
          <a:p>
            <a:pPr algn="just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микробов – энергетические центры находятся в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мезосомах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эукариот эту функцию выполняют митохондрии;</a:t>
            </a:r>
          </a:p>
          <a:p>
            <a:pPr algn="just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микробов не характерен половой процесс;</a:t>
            </a:r>
          </a:p>
          <a:p>
            <a:pPr algn="just"/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клеточной стенке микробов есть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тейхоевые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кислоты, 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пептидогликан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муреин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90363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Отличительные особенности прокариот от эукариот:</a:t>
            </a: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3" descr="http://files.school-collection.edu.ru/dlrstore/740d69d0-8b8c-11db-b606-0800200c9a66/03_03_02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24744"/>
            <a:ext cx="3407545" cy="269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Содержимое 3" descr="http://mirbiologa.ru/images/stories/mb/kletka_eukariot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056" y="3717032"/>
            <a:ext cx="3744416" cy="29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4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03275"/>
          </a:xfrm>
        </p:spPr>
        <p:txBody>
          <a:bodyPr/>
          <a:lstStyle/>
          <a:p>
            <a:pPr algn="ctr"/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Клеточная стенка бактерий (КС)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900113" y="1700213"/>
            <a:ext cx="7560319" cy="4752975"/>
          </a:xfrm>
        </p:spPr>
        <p:txBody>
          <a:bodyPr>
            <a:normAutofit/>
          </a:bodyPr>
          <a:lstStyle/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КС обеспечивает постоянную форму клетки, механическую и осмотическую защиту, взаимосвязь с окружающей средой, несет рецепторы для бактериофагов, является важнейшим компонентом системы деления бактериальных клеток, обеспечивая формирование перетяжки. 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Отдельные соединения в составе КС обладают целым спектром </a:t>
            </a:r>
            <a:r>
              <a:rPr lang="ru-RU" alt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иммунобиологических свойств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участвуют в адгезии, угнетении фагоцитоза, обладают иммуномодулирующей активностью и т.д.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Химический состав и строение клеточной стенки постоянны и являются важным таксономическим  признаком.</a:t>
            </a:r>
          </a:p>
        </p:txBody>
      </p:sp>
    </p:spTree>
    <p:extLst>
      <p:ext uri="{BB962C8B-B14F-4D97-AF65-F5344CB8AC3E}">
        <p14:creationId xmlns:p14="http://schemas.microsoft.com/office/powerpoint/2010/main" val="2339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611188" y="115888"/>
            <a:ext cx="7772400" cy="731837"/>
          </a:xfrm>
        </p:spPr>
        <p:txBody>
          <a:bodyPr/>
          <a:lstStyle/>
          <a:p>
            <a:pPr algn="ctr"/>
            <a:r>
              <a:rPr lang="ru-RU" alt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Клеточная стенка бактерий (КС)</a:t>
            </a:r>
            <a:endParaRPr lang="ru-RU" alt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3779838" y="836613"/>
            <a:ext cx="5113337" cy="6021387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клеточной стенки всех бактерий составляет специфический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гетерополимер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пептидогликан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обеспечивающий ригидность и эластичность КС. 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пептидогликана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представлена параллельными полисахаридными (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гликановыми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цепями, состоящими из чередующихся звеньев </a:t>
            </a:r>
            <a:r>
              <a:rPr lang="ru-RU" altLang="ru-RU" sz="1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ru-RU" altLang="ru-RU" sz="18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ацетилглюкозамина</a:t>
            </a:r>
            <a:r>
              <a:rPr lang="ru-RU" altLang="ru-RU" sz="1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N-</a:t>
            </a:r>
            <a:r>
              <a:rPr lang="ru-RU" altLang="ru-RU" sz="18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ацетилмурамовой</a:t>
            </a:r>
            <a:r>
              <a:rPr lang="ru-RU" altLang="ru-RU" sz="1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кислоты, 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соединенных между собой посредством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гликозидных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связей (мономер).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каждому остатку N-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ацетилмурамовой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кислоты присоединен короткий пептид из 5 аминокислот.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 особенности пептидного хвоста заслуживают внимания: наличие аминокислот в D-форме (неприродная конфигурация) и высокое содержание аминокислот с двумя аминогруппами. Это имеет принципиальное значение для пространственной организации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пептидогликана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Обе аминогруппы этих аминокислот могут участвовать в образовании пептидных связей.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грамположительных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эубактерий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пептидогликан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составляет основную массу вещества клеточной стенки (от 40 до 90%), у грамотрицательных — его содержание значительно меньше (1—10%).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endParaRPr lang="ru-RU" altLang="ru-RU" sz="1600" dirty="0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12875"/>
            <a:ext cx="34909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127000" y="3933825"/>
            <a:ext cx="350837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Пептидогликан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принципиальная схема организации полимерной молекулы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- N-ацетил-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мурамовая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 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- N-ацетил-глюкозамин</a:t>
            </a:r>
          </a:p>
        </p:txBody>
      </p:sp>
    </p:spTree>
    <p:extLst>
      <p:ext uri="{BB962C8B-B14F-4D97-AF65-F5344CB8AC3E}">
        <p14:creationId xmlns:p14="http://schemas.microsoft.com/office/powerpoint/2010/main" val="82885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442913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Цитоплазматическая мембрана (ЦПМ)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3605213" y="1125538"/>
            <a:ext cx="5538787" cy="4794250"/>
          </a:xfrm>
        </p:spPr>
        <p:txBody>
          <a:bodyPr/>
          <a:lstStyle/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ЦПМ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обязательный структурный элемент любой клетки, нарушение целостности которого приводит к потере клеткой жизнеспособности.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Структурная организация не отличается от общего плана строения биологических мембран: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бислой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фосфолипидов, в который погружены белки.</a:t>
            </a:r>
          </a:p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"биологических" температурах мембранные липиды находятся в жидкостно-кристаллическом состоянии, характеризующемся частичной упорядоченностью структуры. "Жидкая" структура мембран обеспечивает определенную свободу молекул белков и обусловливает высокую эластичность мембран: они легко сливаются друг с другом.</a:t>
            </a:r>
          </a:p>
        </p:txBody>
      </p:sp>
      <p:pic>
        <p:nvPicPr>
          <p:cNvPr id="22532" name="Picture 2" descr="C:\Users\Алла\Downloads\plasmamembranefig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0163"/>
            <a:ext cx="349726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Прямоугольник 3"/>
          <p:cNvSpPr>
            <a:spLocks noChangeArrowheads="1"/>
          </p:cNvSpPr>
          <p:nvPr/>
        </p:nvSpPr>
        <p:spPr bwMode="auto">
          <a:xfrm>
            <a:off x="22853" y="4941168"/>
            <a:ext cx="89281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Мембранные белки условно можно разделить на интегральные, периферические и поверхностные в зависимости от расположения в мембране и характера связи с липидным слоем; структурные и белки-ферменты по функциональной нагрузке. </a:t>
            </a:r>
          </a:p>
          <a:p>
            <a:pPr algn="just" eaLnBrk="1" hangingPunct="1"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функция липидов — поддержание механической стабильности мембраны и придание ей гидрофобных свойств. Все липиды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эубактерий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производные глицерина. Набор их в значительной степени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родо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 даже </a:t>
            </a:r>
            <a:r>
              <a:rPr lang="ru-RU" alt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видоспецифичен</a:t>
            </a: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0" y="3670300"/>
            <a:ext cx="3708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12813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2813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2813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2813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2813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 мембраны прокариот – отсутствие стеринов (кроме микоплазм)</a:t>
            </a:r>
          </a:p>
        </p:txBody>
      </p:sp>
    </p:spTree>
    <p:extLst>
      <p:ext uri="{BB962C8B-B14F-4D97-AF65-F5344CB8AC3E}">
        <p14:creationId xmlns:p14="http://schemas.microsoft.com/office/powerpoint/2010/main" val="270657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Заголовок 1"/>
          <p:cNvSpPr txBox="1">
            <a:spLocks/>
          </p:cNvSpPr>
          <p:nvPr/>
        </p:nvSpPr>
        <p:spPr bwMode="auto">
          <a:xfrm>
            <a:off x="26988" y="260350"/>
            <a:ext cx="889158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ru-RU" altLang="ru-RU" sz="3200" b="1" dirty="0">
                <a:solidFill>
                  <a:srgbClr val="C00000"/>
                </a:solidFill>
                <a:latin typeface="Times New Roman" pitchFamily="18" charset="0"/>
              </a:rPr>
              <a:t>Цитоплазматическая мембрана (ЦПМ). Функции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3589551"/>
              </p:ext>
            </p:extLst>
          </p:nvPr>
        </p:nvGraphicFramePr>
        <p:xfrm>
          <a:off x="146513" y="1052736"/>
          <a:ext cx="874846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294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772400" cy="1143000"/>
          </a:xfrm>
        </p:spPr>
        <p:txBody>
          <a:bodyPr/>
          <a:lstStyle/>
          <a:p>
            <a:pPr algn="ctr"/>
            <a:r>
              <a:rPr lang="ru-RU" alt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Транспортные системы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892480" cy="4114800"/>
          </a:xfrm>
        </p:spPr>
        <p:txBody>
          <a:bodyPr>
            <a:noAutofit/>
          </a:bodyPr>
          <a:lstStyle/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</a:t>
            </a:r>
            <a:r>
              <a:rPr lang="ru-RU" altLang="ru-RU" sz="18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типа транспортных систем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 участием которых происходит проникновение молекул в бактериальную клетку: пассивную диффузию, облегченную диффузию, активный транспорт и перенос химически модифицированных молекул.</a:t>
            </a:r>
          </a:p>
          <a:p>
            <a:pPr algn="just">
              <a:buClr>
                <a:schemeClr val="accent2"/>
              </a:buClr>
              <a:buFont typeface="Times New Roman" pitchFamily="18" charset="0"/>
              <a:buAutoNum type="arabicPeriod"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пассивной диффузии проходят через ЦПМ внутрь клетки молекулы воды, некоторых газов (например, О2, Н2, N2) и углеводородов, концентрации которых во внешней среде выше, чем в клетке. Движущей силой этого процесса служит градиент концентрации вещества по обе стороны мембраны. </a:t>
            </a:r>
          </a:p>
          <a:p>
            <a:pPr algn="just">
              <a:buClr>
                <a:schemeClr val="accent2"/>
              </a:buClr>
              <a:buFont typeface="Times New Roman" pitchFamily="18" charset="0"/>
              <a:buAutoNum type="arabicPeriod"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(если не все) гидрофильных веществ поступает в клетку за счет функционирования систем, в состав которых входят специальные переносчики (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транслоказы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пермеазы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Этот механизм транспорта не получил широкого распространения у прокариот. </a:t>
            </a:r>
          </a:p>
          <a:p>
            <a:pPr algn="just">
              <a:buClr>
                <a:schemeClr val="accent2"/>
              </a:buClr>
              <a:buFont typeface="Times New Roman" pitchFamily="18" charset="0"/>
              <a:buAutoNum type="arabicPeriod"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механизмом избирательного переноса веществ через ЦПМ прокариот является активный транспорт, позволяющий "накачивать" в клетку молекулы и ионы против их концентрационных и электрических градиентов.</a:t>
            </a:r>
          </a:p>
          <a:p>
            <a:pPr algn="just">
              <a:buClr>
                <a:schemeClr val="accent2"/>
              </a:buClr>
              <a:buFont typeface="Times New Roman" pitchFamily="18" charset="0"/>
              <a:buAutoNum type="arabicPeriod"/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прокариот известны системы транспорта, с помощью которых осуществляется поступление в клетку ряда сахаров, при этом процесс их переноса через мембрану сопровождается химической модификацией молекул. Так происходит, например, поступление в клетки многих прокариот молекул глюкозы, в процессе которого они </a:t>
            </a:r>
            <a:r>
              <a:rPr lang="ru-RU" alt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фосфорилируются</a:t>
            </a: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26628" name="Picture 4" descr="C:\Users\Алла\Downloads\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794" y="5852939"/>
            <a:ext cx="41862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facdifan.gif - 30.3 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49" y="5819601"/>
            <a:ext cx="19240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347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4624"/>
            <a:ext cx="756084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и химический состав внешних слоев. Капсула, слизистые слои, чехлы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094300"/>
            <a:ext cx="8568952" cy="14773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Клетка бактерий окружена трехслойной оболочкой: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Слизистый слой;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Клеточная стенка;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Цитоплазматическая мембрана.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708920"/>
            <a:ext cx="4572000" cy="3693319"/>
          </a:xfrm>
          <a:prstGeom prst="rect">
            <a:avLst/>
          </a:prstGeom>
          <a:ln>
            <a:solidFill>
              <a:schemeClr val="tx1"/>
            </a:solidFill>
            <a:prstDash val="lgDash"/>
          </a:ln>
        </p:spPr>
        <p:txBody>
          <a:bodyPr>
            <a:spAutoFit/>
          </a:bodyPr>
          <a:lstStyle/>
          <a:p>
            <a:pPr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Слизистый слой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Капсула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защитное приспособление, вырабатываемое слизистым слоем. Состоит из гликопротеидов муцина и мукоидов. Различают микро-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макрокапсулу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Макрокапсулу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выявить, используя специальные методы окраски, сочетая позитивные и негативные методы.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Микрокапсула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утолщение верхних слоев клеточной стенки. Такую капсулу можно обнаружить только методом электронной микроскопии.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09" y="2852936"/>
            <a:ext cx="3902671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97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883" y="836712"/>
            <a:ext cx="4572000" cy="258532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клеточной стенки: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эубактерий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основа - полимер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гликопептид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пептидогликан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мукопептид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муреин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архей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псевдомуреин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уксуснокислой бактерии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Acetobacter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xylinum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целюллоза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муреина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содержатся белки, липиды, липопротеиды, у некоторых бактерий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тейхоевые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кислоты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74467"/>
            <a:ext cx="3596303" cy="19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7883" y="4149080"/>
            <a:ext cx="4572000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Муреин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состоит из цепочек N-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ацетилглюкозамина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N-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ацетилмурамовой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кислоты, соединенных бета-1,4-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гликозидными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связями. Является опорным каркасом клеточной стенки, к которому прикрепляются другие вещества.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872" y="3908176"/>
            <a:ext cx="361778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4860032" y="1700808"/>
            <a:ext cx="576064" cy="792088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860032" y="4653136"/>
            <a:ext cx="576064" cy="648072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6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smtClean="0">
                <a:latin typeface="Times New Roman" pitchFamily="18" charset="0"/>
                <a:cs typeface="Times New Roman" pitchFamily="18" charset="0"/>
              </a:rPr>
              <a:t>Серологические исследования</a:t>
            </a:r>
          </a:p>
        </p:txBody>
      </p:sp>
      <p:pic>
        <p:nvPicPr>
          <p:cNvPr id="50179" name="Picture 7" descr="прец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1412875"/>
            <a:ext cx="2081213" cy="2000250"/>
          </a:xfrm>
          <a:noFill/>
        </p:spPr>
      </p:pic>
      <p:sp>
        <p:nvSpPr>
          <p:cNvPr id="50180" name="Rectangle 12"/>
          <p:cNvSpPr>
            <a:spLocks noGrp="1" noChangeArrowheads="1"/>
          </p:cNvSpPr>
          <p:nvPr>
            <p:ph type="body" sz="half" idx="2"/>
          </p:nvPr>
        </p:nvSpPr>
        <p:spPr>
          <a:xfrm>
            <a:off x="471488" y="4911725"/>
            <a:ext cx="8229600" cy="134143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Серологические исследования –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исследование сыворотки крови животных или человека на обнаружение специфических антител (реакция преципитации - РП, реакция гемагглютинации – РГА, РА, РСК, иммунофлюоресцентный метод и др.).</a:t>
            </a:r>
          </a:p>
        </p:txBody>
      </p:sp>
      <p:pic>
        <p:nvPicPr>
          <p:cNvPr id="50181" name="Picture 8" descr="р пр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6575" y="1412875"/>
            <a:ext cx="3527425" cy="2087563"/>
          </a:xfrm>
          <a:noFill/>
        </p:spPr>
      </p:pic>
      <p:pic>
        <p:nvPicPr>
          <p:cNvPr id="50182" name="Picture 10" descr="HF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12875"/>
            <a:ext cx="3025775" cy="2324100"/>
          </a:xfrm>
          <a:noFill/>
        </p:spPr>
      </p:pic>
      <p:sp>
        <p:nvSpPr>
          <p:cNvPr id="50183" name="Text Box 18"/>
          <p:cNvSpPr txBox="1">
            <a:spLocks noChangeArrowheads="1"/>
          </p:cNvSpPr>
          <p:nvPr/>
        </p:nvSpPr>
        <p:spPr bwMode="auto">
          <a:xfrm>
            <a:off x="107950" y="3789363"/>
            <a:ext cx="3097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0">
                <a:latin typeface="Times New Roman" pitchFamily="18" charset="0"/>
                <a:cs typeface="Times New Roman" pitchFamily="18" charset="0"/>
              </a:rPr>
              <a:t>Гемолитическая сыворотка для РСК</a:t>
            </a:r>
          </a:p>
        </p:txBody>
      </p:sp>
      <p:sp>
        <p:nvSpPr>
          <p:cNvPr id="50184" name="Text Box 19"/>
          <p:cNvSpPr txBox="1">
            <a:spLocks noChangeArrowheads="1"/>
          </p:cNvSpPr>
          <p:nvPr/>
        </p:nvSpPr>
        <p:spPr bwMode="auto">
          <a:xfrm>
            <a:off x="3348038" y="3500438"/>
            <a:ext cx="1944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0">
                <a:latin typeface="Times New Roman" pitchFamily="18" charset="0"/>
                <a:cs typeface="Times New Roman" pitchFamily="18" charset="0"/>
              </a:rPr>
              <a:t>Реакция преципи-тации в геле</a:t>
            </a:r>
          </a:p>
        </p:txBody>
      </p:sp>
      <p:sp>
        <p:nvSpPr>
          <p:cNvPr id="50185" name="Text Box 20"/>
          <p:cNvSpPr txBox="1">
            <a:spLocks noChangeArrowheads="1"/>
          </p:cNvSpPr>
          <p:nvPr/>
        </p:nvSpPr>
        <p:spPr bwMode="auto">
          <a:xfrm>
            <a:off x="5580063" y="3573463"/>
            <a:ext cx="3457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0">
                <a:latin typeface="Times New Roman" pitchFamily="18" charset="0"/>
                <a:cs typeface="Times New Roman" pitchFamily="18" charset="0"/>
              </a:rPr>
              <a:t>Реакция гемагглютинации (РГА)</a:t>
            </a:r>
          </a:p>
        </p:txBody>
      </p:sp>
    </p:spTree>
    <p:extLst>
      <p:ext uri="{BB962C8B-B14F-4D97-AF65-F5344CB8AC3E}">
        <p14:creationId xmlns:p14="http://schemas.microsoft.com/office/powerpoint/2010/main" val="2460425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4"/>
          <a:stretch/>
        </p:blipFill>
        <p:spPr bwMode="auto">
          <a:xfrm>
            <a:off x="0" y="4027716"/>
            <a:ext cx="9143999" cy="284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01556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Муреиновый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мешок: эластичен, способен растягиваться под воздействием внешних факторов, способен сжиматься до четырех раз, имеет отверстия размером до 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обладает избирательностью, имеет отверстия для выхода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фимбрий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жгутиков.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Окраска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служит важным таксономическим признаком, с которым коррелируют другие свойства бактерий. Метод предложил Ганс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Кристиан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Йоахим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4624"/>
            <a:ext cx="756084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и химический состав внешних слоев. Капсула, слизистые слои, чехлы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2550388"/>
            <a:ext cx="8855968" cy="14773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Гр+: Толстый слой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муреина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муреина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95 %, Содержание липидов около 5 %, присутствуют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тейхоевые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кислоты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Гр-: Тонкий слой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муреина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муреина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5 - 10%, Содержание липидов около 75 %, отсутствуют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тейхоевые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44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244408" cy="9233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Чехлы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слизистые структуры, отличающиеся от капсулы более тонкой структурой, часто в несколько слоев. Чехлы могут иметь более сложную химическую организацию: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59954801"/>
              </p:ext>
            </p:extLst>
          </p:nvPr>
        </p:nvGraphicFramePr>
        <p:xfrm>
          <a:off x="101715" y="1111970"/>
          <a:ext cx="502281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4549676"/>
            <a:ext cx="8640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Чехлы некоторых архей имеют особенности строения. Так, чехол клеток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Methanospirillum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hungateii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 плотным гибким слоем белковых 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гликопротеиновых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молекул толщиной около 10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состав которых входят 18 аминокислот (65 - 72 % от общей массы чехла) и 5 нейтральных сахаров (3 - 5 % общей массы).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Чехол имеет поры диаметром 3 - 5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позволяют проникать растворимым соединениям.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4" t="23975" r="11732" b="7051"/>
          <a:stretch/>
        </p:blipFill>
        <p:spPr bwMode="auto">
          <a:xfrm>
            <a:off x="4427984" y="1484784"/>
            <a:ext cx="4230009" cy="287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27984" y="3988867"/>
            <a:ext cx="283872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Methanospirillum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hungateii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91512" cy="719137"/>
          </a:xfrm>
        </p:spPr>
        <p:txBody>
          <a:bodyPr/>
          <a:lstStyle/>
          <a:p>
            <a:pPr algn="ctr" eaLnBrk="1" hangingPunct="1"/>
            <a:r>
              <a:rPr lang="ru-RU" altLang="ru-RU" sz="32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Прокариоты без клеточной стенки</a:t>
            </a:r>
            <a:r>
              <a:rPr lang="ru-RU" altLang="ru-RU" sz="40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25538"/>
            <a:ext cx="8642350" cy="1303337"/>
          </a:xfrm>
        </p:spPr>
        <p:txBody>
          <a:bodyPr/>
          <a:lstStyle/>
          <a:p>
            <a:pPr eaLnBrk="1" hangingPunct="1">
              <a:spcBef>
                <a:spcPct val="55000"/>
              </a:spcBef>
              <a:buFontTx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Протопласты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– полностью лишены клеточной стенки. </a:t>
            </a:r>
          </a:p>
          <a:p>
            <a:pPr eaLnBrk="1" hangingPunct="1">
              <a:spcBef>
                <a:spcPct val="55000"/>
              </a:spcBef>
              <a:buFontTx/>
              <a:buNone/>
            </a:pPr>
            <a:r>
              <a:rPr lang="ru-RU" altLang="ru-RU" sz="2400" b="1" smtClean="0">
                <a:latin typeface="Times New Roman" pitchFamily="18" charset="0"/>
                <a:cs typeface="Times New Roman" pitchFamily="18" charset="0"/>
              </a:rPr>
              <a:t>Сферопласты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– частично лишены клеточной стенки.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7188" y="2286000"/>
            <a:ext cx="85693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30000"/>
              </a:spcBef>
              <a:defRPr/>
            </a:pP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Отличия </a:t>
            </a:r>
            <a:r>
              <a:rPr lang="ru-RU" sz="2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сферопластов</a:t>
            </a: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протопластов:</a:t>
            </a:r>
          </a:p>
          <a:p>
            <a:pPr marL="342900" indent="-342900" eaLnBrk="1" hangingPunct="1">
              <a:spcBef>
                <a:spcPct val="30000"/>
              </a:spcBef>
              <a:buFontTx/>
              <a:buChar char="•"/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Адсорбируют фаги </a:t>
            </a:r>
          </a:p>
          <a:p>
            <a:pPr marL="342900" indent="-342900" eaLnBrk="1" hangingPunct="1">
              <a:spcBef>
                <a:spcPct val="30000"/>
              </a:spcBef>
              <a:buFontTx/>
              <a:buChar char="•"/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размножаться </a:t>
            </a:r>
          </a:p>
          <a:p>
            <a:pPr marL="342900" indent="-342900" eaLnBrk="1" hangingPunct="1">
              <a:spcBef>
                <a:spcPct val="30000"/>
              </a:spcBef>
              <a:buFontTx/>
              <a:buChar char="•"/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Реверсируют в исходную форму </a:t>
            </a:r>
          </a:p>
          <a:p>
            <a:pPr marL="342900" indent="-342900" algn="ctr" eaLnBrk="1" hangingPunct="1">
              <a:spcBef>
                <a:spcPct val="60000"/>
              </a:spcBef>
              <a:defRPr/>
            </a:pP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свойства:</a:t>
            </a:r>
          </a:p>
          <a:p>
            <a:pPr marL="342900" indent="-342900" eaLnBrk="1" hangingPunct="1">
              <a:spcBef>
                <a:spcPct val="30000"/>
              </a:spcBef>
              <a:buFontTx/>
              <a:buChar char="•"/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размеры </a:t>
            </a:r>
          </a:p>
          <a:p>
            <a:pPr marL="342900" indent="-342900" eaLnBrk="1" hangingPunct="1">
              <a:spcBef>
                <a:spcPct val="30000"/>
              </a:spcBef>
              <a:buFontTx/>
              <a:buChar char="•"/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0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мезосом</a:t>
            </a:r>
            <a:endParaRPr lang="ru-RU" sz="2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ct val="30000"/>
              </a:spcBef>
              <a:buFontTx/>
              <a:buChar char="•"/>
              <a:defRPr/>
            </a:pPr>
            <a:r>
              <a:rPr lang="ru-RU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 к осмотическим условиям </a:t>
            </a:r>
          </a:p>
        </p:txBody>
      </p:sp>
      <p:pic>
        <p:nvPicPr>
          <p:cNvPr id="4915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852738"/>
            <a:ext cx="137001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8" descr="http://upload.wikimedia.org/wikipedia/commons/thumb/f/f4/TEM_of_L-form_bacteria-Mark_Leaver_Newcastle_University.jpeg/200px-TEM_of_L-form_bacteria-Mark_Leaver_Newcastle_University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149725"/>
            <a:ext cx="1584325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7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8630" y="1054049"/>
            <a:ext cx="767180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Гринн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Стаут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У., Тейлор Д. Биология. М., 2006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Воробьев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А.А., Быков А.С. Микробиология и иммунология. М., 2008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Радчук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Н.А., Дунаев Г.В. микробиология и иммунология. М., 2016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Д.К., Генералов ИИ. Медицинская микробиология. Витебск, 2002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микробиология и иммунология.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Солонеко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А.А.,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Гласкович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А.А. Минск, 2002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Галактионов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ВТ. Иммунология. М., 2000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Гольдфарб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М., Введение в генетику бактерий, М., 2001;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35405" y="404664"/>
            <a:ext cx="31558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 :</a:t>
            </a:r>
          </a:p>
        </p:txBody>
      </p:sp>
    </p:spTree>
    <p:extLst>
      <p:ext uri="{BB962C8B-B14F-4D97-AF65-F5344CB8AC3E}">
        <p14:creationId xmlns:p14="http://schemas.microsoft.com/office/powerpoint/2010/main" val="316639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Прямоугольник 2"/>
          <p:cNvSpPr>
            <a:spLocks noChangeArrowheads="1"/>
          </p:cNvSpPr>
          <p:nvPr/>
        </p:nvSpPr>
        <p:spPr bwMode="auto">
          <a:xfrm>
            <a:off x="2411413" y="1704181"/>
            <a:ext cx="4572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МОРФОЛОГИЯ </a:t>
            </a:r>
            <a:br>
              <a:rPr lang="ru-RU" alt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БАКТЕРИЙ</a:t>
            </a:r>
          </a:p>
        </p:txBody>
      </p:sp>
    </p:spTree>
    <p:extLst>
      <p:ext uri="{BB962C8B-B14F-4D97-AF65-F5344CB8AC3E}">
        <p14:creationId xmlns:p14="http://schemas.microsoft.com/office/powerpoint/2010/main" val="15732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38907" y="5589240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 клетки бактерии делят на 3 группы: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шаровидные, палочковидные и извитые.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7233"/>
            <a:ext cx="5866737" cy="6075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067706477"/>
              </p:ext>
            </p:extLst>
          </p:nvPr>
        </p:nvGraphicFramePr>
        <p:xfrm>
          <a:off x="251520" y="1704773"/>
          <a:ext cx="8640960" cy="3452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1020602"/>
            <a:ext cx="820891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клетки: диаметр 0,5 - 2 мкм, длина 5-20 мкм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0836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41883"/>
            <a:ext cx="8604204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Шаровидные бактерии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кокки. Шаровидные бактерии не имеют жгутиков и не образуют спор. Направление плоскости деления клетки играет определяющую роль в образовании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микроколоний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Выделяют следующие типы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микроколоний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36270035"/>
              </p:ext>
            </p:extLst>
          </p:nvPr>
        </p:nvGraphicFramePr>
        <p:xfrm>
          <a:off x="0" y="3501008"/>
          <a:ext cx="9144000" cy="3573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2" y="1484784"/>
            <a:ext cx="8604204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Микрококки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Диплококки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Тетракокки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Стрептококки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Стафилококки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Палочковидные бактерии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Бациллы 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84835"/>
            <a:ext cx="4896544" cy="174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35"/>
            <a:ext cx="5582543" cy="57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46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1641" y="4638035"/>
            <a:ext cx="8064896" cy="2031325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Стафилококки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StАFyle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гроздь) - Клетки делятся в неопределенных направлениях, образуют скопление клеток, напоминающее виноградные грозди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Палочковидные бактерии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самая многочисленная и разнообразная группа бактерий. Длина клетки колеблется от десятых долей до 10 - 15 мкм и более, диаметр - от десятых долей до 2 мкм. Различаются морфологически по величине клетки, очертанию её концов, наличию или отсутствию жгутиков, а также по способности к спорообразованию.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58"/>
          <a:stretch/>
        </p:blipFill>
        <p:spPr bwMode="auto">
          <a:xfrm>
            <a:off x="107503" y="260648"/>
            <a:ext cx="5952535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652120" y="1704854"/>
            <a:ext cx="3312368" cy="258532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prstDash val="lgDash"/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Стрептококки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Streptos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цепь)- Клетки делятся в одной плоскости, после деления клетки остаются в цепочках .</a:t>
            </a:r>
          </a:p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Сарцины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Sarcio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тюк)- Клетки делятся в трёх взаимно перпендикулярных плоскостях, образуются пакеты по 8 или 64 клетки </a:t>
            </a:r>
          </a:p>
        </p:txBody>
      </p:sp>
    </p:spTree>
    <p:extLst>
      <p:ext uri="{BB962C8B-B14F-4D97-AF65-F5344CB8AC3E}">
        <p14:creationId xmlns:p14="http://schemas.microsoft.com/office/powerpoint/2010/main" val="13659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95" y="4096374"/>
            <a:ext cx="2370829" cy="2761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90419" y="363372"/>
            <a:ext cx="756084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взаимного расположения палочковидные бактерии подразделяют на 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75492"/>
            <a:ext cx="3240360" cy="2585323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1.Собственно палочки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характеризующиеся одиночным расположением клеток. К ним относятся многие возбудители заболеваний, в частности возбудитель дизентерии, брюшного тифа, туляремии и др.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2178905"/>
            <a:ext cx="2574032" cy="92333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2.Диплобактерии или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диплобациллы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располагающие парами.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44259" y="1475492"/>
            <a:ext cx="2322004" cy="147732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3.Стрептобактерии или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стрептобациллы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образующие длинные цепочки.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50000" r="23092"/>
          <a:stretch/>
        </p:blipFill>
        <p:spPr bwMode="auto">
          <a:xfrm>
            <a:off x="3644744" y="4060815"/>
            <a:ext cx="5274383" cy="257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Соединительная линия уступом 8"/>
          <p:cNvCxnSpPr>
            <a:stCxn id="4" idx="2"/>
            <a:endCxn id="5" idx="0"/>
          </p:cNvCxnSpPr>
          <p:nvPr/>
        </p:nvCxnSpPr>
        <p:spPr>
          <a:xfrm rot="5400000">
            <a:off x="3188376" y="-306972"/>
            <a:ext cx="465789" cy="3099139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>
            <a:stCxn id="4" idx="2"/>
            <a:endCxn id="7" idx="0"/>
          </p:cNvCxnSpPr>
          <p:nvPr/>
        </p:nvCxnSpPr>
        <p:spPr>
          <a:xfrm rot="16200000" flipH="1">
            <a:off x="6055156" y="-74614"/>
            <a:ext cx="465789" cy="2634422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2"/>
            <a:endCxn id="6" idx="0"/>
          </p:cNvCxnSpPr>
          <p:nvPr/>
        </p:nvCxnSpPr>
        <p:spPr>
          <a:xfrm>
            <a:off x="4970839" y="1009703"/>
            <a:ext cx="24081" cy="11692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94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21881825"/>
              </p:ext>
            </p:extLst>
          </p:nvPr>
        </p:nvGraphicFramePr>
        <p:xfrm>
          <a:off x="251520" y="692695"/>
          <a:ext cx="8424936" cy="5688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4" t="38894" b="9638"/>
          <a:stretch/>
        </p:blipFill>
        <p:spPr bwMode="auto">
          <a:xfrm>
            <a:off x="0" y="44624"/>
            <a:ext cx="2144944" cy="23827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5" r="38556" b="22349"/>
          <a:stretch/>
        </p:blipFill>
        <p:spPr bwMode="auto">
          <a:xfrm>
            <a:off x="6334173" y="4653136"/>
            <a:ext cx="2304256" cy="2204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07" b="22852"/>
          <a:stretch/>
        </p:blipFill>
        <p:spPr bwMode="auto">
          <a:xfrm>
            <a:off x="6876256" y="34379"/>
            <a:ext cx="2232248" cy="23865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Соединительная линия уступом 9"/>
          <p:cNvCxnSpPr/>
          <p:nvPr/>
        </p:nvCxnSpPr>
        <p:spPr>
          <a:xfrm rot="5400000" flipH="1" flipV="1">
            <a:off x="1779120" y="1443504"/>
            <a:ext cx="1610024" cy="344744"/>
          </a:xfrm>
          <a:prstGeom prst="bentConnector4">
            <a:avLst>
              <a:gd name="adj1" fmla="val 13002"/>
              <a:gd name="adj2" fmla="val 16631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/>
          <p:nvPr/>
        </p:nvCxnSpPr>
        <p:spPr>
          <a:xfrm rot="16200000" flipV="1">
            <a:off x="5510969" y="1507864"/>
            <a:ext cx="1610023" cy="216024"/>
          </a:xfrm>
          <a:prstGeom prst="bentConnector4">
            <a:avLst>
              <a:gd name="adj1" fmla="val 10232"/>
              <a:gd name="adj2" fmla="val 205822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>
            <a:off x="5652120" y="5733256"/>
            <a:ext cx="6820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63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2748</Words>
  <Application>Microsoft Office PowerPoint</Application>
  <PresentationFormat>Экран (4:3)</PresentationFormat>
  <Paragraphs>222</Paragraphs>
  <Slides>33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Биохимические исследования</vt:lpstr>
      <vt:lpstr>Биопроба</vt:lpstr>
      <vt:lpstr>Серологические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Жгутики бактерий </vt:lpstr>
      <vt:lpstr>Презентация PowerPoint</vt:lpstr>
      <vt:lpstr>Презентация PowerPoint</vt:lpstr>
      <vt:lpstr>Ворсинки (фимбрии и пили)</vt:lpstr>
      <vt:lpstr>Презентация PowerPoint</vt:lpstr>
      <vt:lpstr>Презентация PowerPoint</vt:lpstr>
      <vt:lpstr>   Лекция № 3: Ультраструктурная организация прокариотической клетки. </vt:lpstr>
      <vt:lpstr>Особенности организации прокариотической клетки</vt:lpstr>
      <vt:lpstr>Презентация PowerPoint</vt:lpstr>
      <vt:lpstr>Описание органелл:</vt:lpstr>
      <vt:lpstr> Отличительные особенности прокариот от эукариот: </vt:lpstr>
      <vt:lpstr>Клеточная стенка бактерий (КС)</vt:lpstr>
      <vt:lpstr>Клеточная стенка бактерий (КС)</vt:lpstr>
      <vt:lpstr>Цитоплазматическая мембрана (ЦПМ)</vt:lpstr>
      <vt:lpstr>Презентация PowerPoint</vt:lpstr>
      <vt:lpstr>Транспортные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Прокариоты без клеточной стенки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исследования клеток микроорганизмов. Морфологическое разнообразие прокариот</dc:title>
  <dc:creator>rabayevaaa</dc:creator>
  <cp:lastModifiedBy>User</cp:lastModifiedBy>
  <cp:revision>65</cp:revision>
  <dcterms:modified xsi:type="dcterms:W3CDTF">2025-02-09T05:35:24Z</dcterms:modified>
</cp:coreProperties>
</file>